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7432000"/>
  <p:notesSz cx="6858000" cy="9144000"/>
  <p:defaultTextStyle>
    <a:defPPr>
      <a:defRPr lang="en-US"/>
    </a:defPPr>
    <a:lvl1pPr algn="l" defTabSz="2514600" rtl="0" fontAlgn="base">
      <a:spcBef>
        <a:spcPct val="0"/>
      </a:spcBef>
      <a:spcAft>
        <a:spcPct val="0"/>
      </a:spcAft>
      <a:defRPr sz="5000" kern="1200">
        <a:solidFill>
          <a:schemeClr val="tx1"/>
        </a:solidFill>
        <a:latin typeface="Arial" charset="0"/>
        <a:ea typeface="+mn-ea"/>
        <a:cs typeface="+mn-cs"/>
      </a:defRPr>
    </a:lvl1pPr>
    <a:lvl2pPr marL="1257300" indent="-800100" algn="l" defTabSz="2514600" rtl="0" fontAlgn="base">
      <a:spcBef>
        <a:spcPct val="0"/>
      </a:spcBef>
      <a:spcAft>
        <a:spcPct val="0"/>
      </a:spcAft>
      <a:defRPr sz="5000" kern="1200">
        <a:solidFill>
          <a:schemeClr val="tx1"/>
        </a:solidFill>
        <a:latin typeface="Arial" charset="0"/>
        <a:ea typeface="+mn-ea"/>
        <a:cs typeface="+mn-cs"/>
      </a:defRPr>
    </a:lvl2pPr>
    <a:lvl3pPr marL="2514600" indent="-1600200" algn="l" defTabSz="2514600" rtl="0" fontAlgn="base">
      <a:spcBef>
        <a:spcPct val="0"/>
      </a:spcBef>
      <a:spcAft>
        <a:spcPct val="0"/>
      </a:spcAft>
      <a:defRPr sz="5000" kern="1200">
        <a:solidFill>
          <a:schemeClr val="tx1"/>
        </a:solidFill>
        <a:latin typeface="Arial" charset="0"/>
        <a:ea typeface="+mn-ea"/>
        <a:cs typeface="+mn-cs"/>
      </a:defRPr>
    </a:lvl3pPr>
    <a:lvl4pPr marL="3773488" indent="-2401888" algn="l" defTabSz="2514600" rtl="0" fontAlgn="base">
      <a:spcBef>
        <a:spcPct val="0"/>
      </a:spcBef>
      <a:spcAft>
        <a:spcPct val="0"/>
      </a:spcAft>
      <a:defRPr sz="5000" kern="1200">
        <a:solidFill>
          <a:schemeClr val="tx1"/>
        </a:solidFill>
        <a:latin typeface="Arial" charset="0"/>
        <a:ea typeface="+mn-ea"/>
        <a:cs typeface="+mn-cs"/>
      </a:defRPr>
    </a:lvl4pPr>
    <a:lvl5pPr marL="5030788" indent="-3201988" algn="l" defTabSz="2514600" rtl="0" fontAlgn="base">
      <a:spcBef>
        <a:spcPct val="0"/>
      </a:spcBef>
      <a:spcAft>
        <a:spcPct val="0"/>
      </a:spcAft>
      <a:defRPr sz="5000" kern="1200">
        <a:solidFill>
          <a:schemeClr val="tx1"/>
        </a:solidFill>
        <a:latin typeface="Arial" charset="0"/>
        <a:ea typeface="+mn-ea"/>
        <a:cs typeface="+mn-cs"/>
      </a:defRPr>
    </a:lvl5pPr>
    <a:lvl6pPr marL="2286000" algn="l" defTabSz="914400" rtl="0" eaLnBrk="1" latinLnBrk="0" hangingPunct="1">
      <a:defRPr sz="5000" kern="1200">
        <a:solidFill>
          <a:schemeClr val="tx1"/>
        </a:solidFill>
        <a:latin typeface="Arial" charset="0"/>
        <a:ea typeface="+mn-ea"/>
        <a:cs typeface="+mn-cs"/>
      </a:defRPr>
    </a:lvl6pPr>
    <a:lvl7pPr marL="2743200" algn="l" defTabSz="914400" rtl="0" eaLnBrk="1" latinLnBrk="0" hangingPunct="1">
      <a:defRPr sz="5000" kern="1200">
        <a:solidFill>
          <a:schemeClr val="tx1"/>
        </a:solidFill>
        <a:latin typeface="Arial" charset="0"/>
        <a:ea typeface="+mn-ea"/>
        <a:cs typeface="+mn-cs"/>
      </a:defRPr>
    </a:lvl7pPr>
    <a:lvl8pPr marL="3200400" algn="l" defTabSz="914400" rtl="0" eaLnBrk="1" latinLnBrk="0" hangingPunct="1">
      <a:defRPr sz="5000" kern="1200">
        <a:solidFill>
          <a:schemeClr val="tx1"/>
        </a:solidFill>
        <a:latin typeface="Arial" charset="0"/>
        <a:ea typeface="+mn-ea"/>
        <a:cs typeface="+mn-cs"/>
      </a:defRPr>
    </a:lvl8pPr>
    <a:lvl9pPr marL="3657600" algn="l" defTabSz="914400" rtl="0" eaLnBrk="1" latinLnBrk="0" hangingPunct="1">
      <a:defRPr sz="5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03" autoAdjust="0"/>
  </p:normalViewPr>
  <p:slideViewPr>
    <p:cSldViewPr snapToGrid="0">
      <p:cViewPr>
        <p:scale>
          <a:sx n="80" d="100"/>
          <a:sy n="80" d="100"/>
        </p:scale>
        <p:origin x="-96" y="-96"/>
      </p:cViewPr>
      <p:guideLst>
        <p:guide orient="horz" pos="16893"/>
        <p:guide pos="22809"/>
      </p:guideLst>
    </p:cSldViewPr>
  </p:slideViewPr>
  <p:notesTextViewPr>
    <p:cViewPr>
      <p:scale>
        <a:sx n="100" d="100"/>
        <a:sy n="100" d="100"/>
      </p:scale>
      <p:origin x="0" y="0"/>
    </p:cViewPr>
  </p:notesTextViewPr>
  <p:gridSpacing cx="74907775" cy="74907775"/>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4"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15972"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15972" fontAlgn="auto">
              <a:spcBef>
                <a:spcPts val="0"/>
              </a:spcBef>
              <a:spcAft>
                <a:spcPts val="0"/>
              </a:spcAft>
              <a:defRPr sz="1200">
                <a:latin typeface="+mn-lt"/>
              </a:defRPr>
            </a:lvl1pPr>
          </a:lstStyle>
          <a:p>
            <a:pPr>
              <a:defRPr/>
            </a:pPr>
            <a:fld id="{5453AF40-876E-481B-B2A5-F60799D7EB55}" type="datetimeFigureOut">
              <a:rPr lang="en-US"/>
              <a:pPr>
                <a:defRPr/>
              </a:pPr>
              <a:t>8/25/2009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15972"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15972" fontAlgn="auto">
              <a:spcBef>
                <a:spcPts val="0"/>
              </a:spcBef>
              <a:spcAft>
                <a:spcPts val="0"/>
              </a:spcAft>
              <a:defRPr sz="1200">
                <a:latin typeface="+mn-lt"/>
              </a:defRPr>
            </a:lvl1pPr>
          </a:lstStyle>
          <a:p>
            <a:pPr>
              <a:defRPr/>
            </a:pPr>
            <a:fld id="{6D84144C-0E9C-413B-A2F4-D086DF4908A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2514600" rtl="0" eaLnBrk="0" fontAlgn="base" hangingPunct="0">
      <a:spcBef>
        <a:spcPct val="30000"/>
      </a:spcBef>
      <a:spcAft>
        <a:spcPct val="0"/>
      </a:spcAft>
      <a:defRPr sz="3300" kern="1200">
        <a:solidFill>
          <a:schemeClr val="tx1"/>
        </a:solidFill>
        <a:latin typeface="+mn-lt"/>
        <a:ea typeface="+mn-ea"/>
        <a:cs typeface="+mn-cs"/>
      </a:defRPr>
    </a:lvl1pPr>
    <a:lvl2pPr marL="1257300" algn="l" defTabSz="2514600" rtl="0" eaLnBrk="0" fontAlgn="base" hangingPunct="0">
      <a:spcBef>
        <a:spcPct val="30000"/>
      </a:spcBef>
      <a:spcAft>
        <a:spcPct val="0"/>
      </a:spcAft>
      <a:defRPr sz="3300" kern="1200">
        <a:solidFill>
          <a:schemeClr val="tx1"/>
        </a:solidFill>
        <a:latin typeface="+mn-lt"/>
        <a:ea typeface="+mn-ea"/>
        <a:cs typeface="+mn-cs"/>
      </a:defRPr>
    </a:lvl2pPr>
    <a:lvl3pPr marL="2514600" algn="l" defTabSz="2514600" rtl="0" eaLnBrk="0" fontAlgn="base" hangingPunct="0">
      <a:spcBef>
        <a:spcPct val="30000"/>
      </a:spcBef>
      <a:spcAft>
        <a:spcPct val="0"/>
      </a:spcAft>
      <a:defRPr sz="3300" kern="1200">
        <a:solidFill>
          <a:schemeClr val="tx1"/>
        </a:solidFill>
        <a:latin typeface="+mn-lt"/>
        <a:ea typeface="+mn-ea"/>
        <a:cs typeface="+mn-cs"/>
      </a:defRPr>
    </a:lvl3pPr>
    <a:lvl4pPr marL="3773488" algn="l" defTabSz="2514600" rtl="0" eaLnBrk="0" fontAlgn="base" hangingPunct="0">
      <a:spcBef>
        <a:spcPct val="30000"/>
      </a:spcBef>
      <a:spcAft>
        <a:spcPct val="0"/>
      </a:spcAft>
      <a:defRPr sz="3300" kern="1200">
        <a:solidFill>
          <a:schemeClr val="tx1"/>
        </a:solidFill>
        <a:latin typeface="+mn-lt"/>
        <a:ea typeface="+mn-ea"/>
        <a:cs typeface="+mn-cs"/>
      </a:defRPr>
    </a:lvl4pPr>
    <a:lvl5pPr marL="5030788" algn="l" defTabSz="2514600" rtl="0" eaLnBrk="0" fontAlgn="base" hangingPunct="0">
      <a:spcBef>
        <a:spcPct val="30000"/>
      </a:spcBef>
      <a:spcAft>
        <a:spcPct val="0"/>
      </a:spcAft>
      <a:defRPr sz="3300" kern="1200">
        <a:solidFill>
          <a:schemeClr val="tx1"/>
        </a:solidFill>
        <a:latin typeface="+mn-lt"/>
        <a:ea typeface="+mn-ea"/>
        <a:cs typeface="+mn-cs"/>
      </a:defRPr>
    </a:lvl5pPr>
    <a:lvl6pPr marL="6289929" algn="l" defTabSz="2515972" rtl="0" eaLnBrk="1" latinLnBrk="0" hangingPunct="1">
      <a:defRPr sz="3300" kern="1200">
        <a:solidFill>
          <a:schemeClr val="tx1"/>
        </a:solidFill>
        <a:latin typeface="+mn-lt"/>
        <a:ea typeface="+mn-ea"/>
        <a:cs typeface="+mn-cs"/>
      </a:defRPr>
    </a:lvl6pPr>
    <a:lvl7pPr marL="7547915" algn="l" defTabSz="2515972" rtl="0" eaLnBrk="1" latinLnBrk="0" hangingPunct="1">
      <a:defRPr sz="3300" kern="1200">
        <a:solidFill>
          <a:schemeClr val="tx1"/>
        </a:solidFill>
        <a:latin typeface="+mn-lt"/>
        <a:ea typeface="+mn-ea"/>
        <a:cs typeface="+mn-cs"/>
      </a:defRPr>
    </a:lvl7pPr>
    <a:lvl8pPr marL="8805901" algn="l" defTabSz="2515972" rtl="0" eaLnBrk="1" latinLnBrk="0" hangingPunct="1">
      <a:defRPr sz="3300" kern="1200">
        <a:solidFill>
          <a:schemeClr val="tx1"/>
        </a:solidFill>
        <a:latin typeface="+mn-lt"/>
        <a:ea typeface="+mn-ea"/>
        <a:cs typeface="+mn-cs"/>
      </a:defRPr>
    </a:lvl8pPr>
    <a:lvl9pPr marL="10063886" algn="l" defTabSz="2515972"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2514600" fontAlgn="base">
              <a:spcBef>
                <a:spcPct val="0"/>
              </a:spcBef>
              <a:spcAft>
                <a:spcPct val="0"/>
              </a:spcAft>
              <a:defRPr/>
            </a:pPr>
            <a:fld id="{7AB3BB96-3F84-4140-84F9-FEF851F75741}" type="slidenum">
              <a:rPr lang="en-US"/>
              <a:pPr defTabSz="2514600" fontAlgn="base">
                <a:spcBef>
                  <a:spcPct val="0"/>
                </a:spcBef>
                <a:spcAft>
                  <a:spcPct val="0"/>
                </a:spcAft>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1"/>
            <a:ext cx="31089600" cy="5880101"/>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257986" indent="0" algn="ctr">
              <a:buNone/>
              <a:defRPr>
                <a:solidFill>
                  <a:schemeClr val="tx1">
                    <a:tint val="75000"/>
                  </a:schemeClr>
                </a:solidFill>
              </a:defRPr>
            </a:lvl2pPr>
            <a:lvl3pPr marL="2515972" indent="0" algn="ctr">
              <a:buNone/>
              <a:defRPr>
                <a:solidFill>
                  <a:schemeClr val="tx1">
                    <a:tint val="75000"/>
                  </a:schemeClr>
                </a:solidFill>
              </a:defRPr>
            </a:lvl3pPr>
            <a:lvl4pPr marL="3773957" indent="0" algn="ctr">
              <a:buNone/>
              <a:defRPr>
                <a:solidFill>
                  <a:schemeClr val="tx1">
                    <a:tint val="75000"/>
                  </a:schemeClr>
                </a:solidFill>
              </a:defRPr>
            </a:lvl4pPr>
            <a:lvl5pPr marL="5031943" indent="0" algn="ctr">
              <a:buNone/>
              <a:defRPr>
                <a:solidFill>
                  <a:schemeClr val="tx1">
                    <a:tint val="75000"/>
                  </a:schemeClr>
                </a:solidFill>
              </a:defRPr>
            </a:lvl5pPr>
            <a:lvl6pPr marL="6289929" indent="0" algn="ctr">
              <a:buNone/>
              <a:defRPr>
                <a:solidFill>
                  <a:schemeClr val="tx1">
                    <a:tint val="75000"/>
                  </a:schemeClr>
                </a:solidFill>
              </a:defRPr>
            </a:lvl6pPr>
            <a:lvl7pPr marL="7547915" indent="0" algn="ctr">
              <a:buNone/>
              <a:defRPr>
                <a:solidFill>
                  <a:schemeClr val="tx1">
                    <a:tint val="75000"/>
                  </a:schemeClr>
                </a:solidFill>
              </a:defRPr>
            </a:lvl7pPr>
            <a:lvl8pPr marL="8805901" indent="0" algn="ctr">
              <a:buNone/>
              <a:defRPr>
                <a:solidFill>
                  <a:schemeClr val="tx1">
                    <a:tint val="75000"/>
                  </a:schemeClr>
                </a:solidFill>
              </a:defRPr>
            </a:lvl8pPr>
            <a:lvl9pPr marL="1006388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6B4CA00-6668-49C3-B82A-A6F5562B08B4}" type="datetimeFigureOut">
              <a:rPr lang="en-US"/>
              <a:pPr>
                <a:defRPr/>
              </a:pPr>
              <a:t>8/25/2009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787AB4-B15C-4230-80B1-463537BF66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169736-B975-4ED4-9BFF-5243A0D96216}" type="datetimeFigureOut">
              <a:rPr lang="en-US"/>
              <a:pPr>
                <a:defRPr/>
              </a:pPr>
              <a:t>8/25/2009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674984-07F8-461E-8C62-EAEC442D35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3"/>
            <a:ext cx="8229600" cy="234060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098553"/>
            <a:ext cx="24079200" cy="234060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818990-5F76-4E81-B9AE-6E518E889747}" type="datetimeFigureOut">
              <a:rPr lang="en-US"/>
              <a:pPr>
                <a:defRPr/>
              </a:pPr>
              <a:t>8/25/2009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7618D8-0C02-4255-B360-23BCB3A0CF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9F3A12-D80E-4691-AF7D-4EAD0E141E56}" type="datetimeFigureOut">
              <a:rPr lang="en-US"/>
              <a:pPr>
                <a:defRPr/>
              </a:pPr>
              <a:t>8/25/2009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72E081-3690-48F0-95AF-1EE29776560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1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5"/>
            <a:ext cx="31089600" cy="6000749"/>
          </a:xfrm>
        </p:spPr>
        <p:txBody>
          <a:bodyPr anchor="b"/>
          <a:lstStyle>
            <a:lvl1pPr marL="0" indent="0">
              <a:buNone/>
              <a:defRPr sz="5500">
                <a:solidFill>
                  <a:schemeClr val="tx1">
                    <a:tint val="75000"/>
                  </a:schemeClr>
                </a:solidFill>
              </a:defRPr>
            </a:lvl1pPr>
            <a:lvl2pPr marL="1257986" indent="0">
              <a:buNone/>
              <a:defRPr sz="5000">
                <a:solidFill>
                  <a:schemeClr val="tx1">
                    <a:tint val="75000"/>
                  </a:schemeClr>
                </a:solidFill>
              </a:defRPr>
            </a:lvl2pPr>
            <a:lvl3pPr marL="2515972" indent="0">
              <a:buNone/>
              <a:defRPr sz="4400">
                <a:solidFill>
                  <a:schemeClr val="tx1">
                    <a:tint val="75000"/>
                  </a:schemeClr>
                </a:solidFill>
              </a:defRPr>
            </a:lvl3pPr>
            <a:lvl4pPr marL="3773957" indent="0">
              <a:buNone/>
              <a:defRPr sz="3900">
                <a:solidFill>
                  <a:schemeClr val="tx1">
                    <a:tint val="75000"/>
                  </a:schemeClr>
                </a:solidFill>
              </a:defRPr>
            </a:lvl4pPr>
            <a:lvl5pPr marL="5031943" indent="0">
              <a:buNone/>
              <a:defRPr sz="3900">
                <a:solidFill>
                  <a:schemeClr val="tx1">
                    <a:tint val="75000"/>
                  </a:schemeClr>
                </a:solidFill>
              </a:defRPr>
            </a:lvl5pPr>
            <a:lvl6pPr marL="6289929" indent="0">
              <a:buNone/>
              <a:defRPr sz="3900">
                <a:solidFill>
                  <a:schemeClr val="tx1">
                    <a:tint val="75000"/>
                  </a:schemeClr>
                </a:solidFill>
              </a:defRPr>
            </a:lvl6pPr>
            <a:lvl7pPr marL="7547915" indent="0">
              <a:buNone/>
              <a:defRPr sz="3900">
                <a:solidFill>
                  <a:schemeClr val="tx1">
                    <a:tint val="75000"/>
                  </a:schemeClr>
                </a:solidFill>
              </a:defRPr>
            </a:lvl7pPr>
            <a:lvl8pPr marL="8805901" indent="0">
              <a:buNone/>
              <a:defRPr sz="3900">
                <a:solidFill>
                  <a:schemeClr val="tx1">
                    <a:tint val="75000"/>
                  </a:schemeClr>
                </a:solidFill>
              </a:defRPr>
            </a:lvl8pPr>
            <a:lvl9pPr marL="10063886" indent="0">
              <a:buNone/>
              <a:defRPr sz="3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9D08E3-8610-4C4E-8D63-91DAB86AAA15}" type="datetimeFigureOut">
              <a:rPr lang="en-US"/>
              <a:pPr>
                <a:defRPr/>
              </a:pPr>
              <a:t>8/25/2009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CD49EE-6E9D-441E-89D7-4C0D2A9DB55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6400803"/>
            <a:ext cx="16154400" cy="18103850"/>
          </a:xfrm>
        </p:spPr>
        <p:txBody>
          <a:bodyPr/>
          <a:lstStyle>
            <a:lvl1pPr>
              <a:defRPr sz="7700"/>
            </a:lvl1pPr>
            <a:lvl2pPr>
              <a:defRPr sz="6600"/>
            </a:lvl2pPr>
            <a:lvl3pPr>
              <a:defRPr sz="5500"/>
            </a:lvl3pPr>
            <a:lvl4pPr>
              <a:defRPr sz="5000"/>
            </a:lvl4pPr>
            <a:lvl5pPr>
              <a:defRPr sz="5000"/>
            </a:lvl5pPr>
            <a:lvl6pPr>
              <a:defRPr sz="5000"/>
            </a:lvl6pPr>
            <a:lvl7pPr>
              <a:defRPr sz="5000"/>
            </a:lvl7pPr>
            <a:lvl8pPr>
              <a:defRPr sz="5000"/>
            </a:lvl8pPr>
            <a:lvl9pPr>
              <a:defRPr sz="5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6400803"/>
            <a:ext cx="16154400" cy="18103850"/>
          </a:xfrm>
        </p:spPr>
        <p:txBody>
          <a:bodyPr/>
          <a:lstStyle>
            <a:lvl1pPr>
              <a:defRPr sz="7700"/>
            </a:lvl1pPr>
            <a:lvl2pPr>
              <a:defRPr sz="6600"/>
            </a:lvl2pPr>
            <a:lvl3pPr>
              <a:defRPr sz="5500"/>
            </a:lvl3pPr>
            <a:lvl4pPr>
              <a:defRPr sz="5000"/>
            </a:lvl4pPr>
            <a:lvl5pPr>
              <a:defRPr sz="5000"/>
            </a:lvl5pPr>
            <a:lvl6pPr>
              <a:defRPr sz="5000"/>
            </a:lvl6pPr>
            <a:lvl7pPr>
              <a:defRPr sz="5000"/>
            </a:lvl7pPr>
            <a:lvl8pPr>
              <a:defRPr sz="5000"/>
            </a:lvl8pPr>
            <a:lvl9pPr>
              <a:defRPr sz="5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8CAAF27-5D67-45AD-8C9D-23155EC1F517}" type="datetimeFigureOut">
              <a:rPr lang="en-US"/>
              <a:pPr>
                <a:defRPr/>
              </a:pPr>
              <a:t>8/25/2009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AD98A3-0A36-4646-BED7-89E3F74CA1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5"/>
            <a:ext cx="16160752" cy="2559048"/>
          </a:xfrm>
        </p:spPr>
        <p:txBody>
          <a:bodyPr anchor="b"/>
          <a:lstStyle>
            <a:lvl1pPr marL="0" indent="0">
              <a:buNone/>
              <a:defRPr sz="6600" b="1"/>
            </a:lvl1pPr>
            <a:lvl2pPr marL="1257986" indent="0">
              <a:buNone/>
              <a:defRPr sz="5500" b="1"/>
            </a:lvl2pPr>
            <a:lvl3pPr marL="2515972" indent="0">
              <a:buNone/>
              <a:defRPr sz="5000" b="1"/>
            </a:lvl3pPr>
            <a:lvl4pPr marL="3773957" indent="0">
              <a:buNone/>
              <a:defRPr sz="4400" b="1"/>
            </a:lvl4pPr>
            <a:lvl5pPr marL="5031943" indent="0">
              <a:buNone/>
              <a:defRPr sz="4400" b="1"/>
            </a:lvl5pPr>
            <a:lvl6pPr marL="6289929" indent="0">
              <a:buNone/>
              <a:defRPr sz="4400" b="1"/>
            </a:lvl6pPr>
            <a:lvl7pPr marL="7547915" indent="0">
              <a:buNone/>
              <a:defRPr sz="4400" b="1"/>
            </a:lvl7pPr>
            <a:lvl8pPr marL="8805901" indent="0">
              <a:buNone/>
              <a:defRPr sz="4400" b="1"/>
            </a:lvl8pPr>
            <a:lvl9pPr marL="10063886" indent="0">
              <a:buNone/>
              <a:defRPr sz="4400" b="1"/>
            </a:lvl9pPr>
          </a:lstStyle>
          <a:p>
            <a:pPr lvl="0"/>
            <a:r>
              <a:rPr lang="en-US" smtClean="0"/>
              <a:t>Click to edit Master text styles</a:t>
            </a:r>
          </a:p>
        </p:txBody>
      </p:sp>
      <p:sp>
        <p:nvSpPr>
          <p:cNvPr id="4" name="Content Placeholder 3"/>
          <p:cNvSpPr>
            <a:spLocks noGrp="1"/>
          </p:cNvSpPr>
          <p:nvPr>
            <p:ph sz="half" idx="2"/>
          </p:nvPr>
        </p:nvSpPr>
        <p:spPr>
          <a:xfrm>
            <a:off x="1828800" y="8699501"/>
            <a:ext cx="16160752" cy="15805151"/>
          </a:xfrm>
        </p:spPr>
        <p:txBody>
          <a:bodyPr/>
          <a:lstStyle>
            <a:lvl1pPr>
              <a:defRPr sz="6600"/>
            </a:lvl1pPr>
            <a:lvl2pPr>
              <a:defRPr sz="5500"/>
            </a:lvl2pPr>
            <a:lvl3pPr>
              <a:defRPr sz="50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5"/>
            <a:ext cx="16167100" cy="2559048"/>
          </a:xfrm>
        </p:spPr>
        <p:txBody>
          <a:bodyPr anchor="b"/>
          <a:lstStyle>
            <a:lvl1pPr marL="0" indent="0">
              <a:buNone/>
              <a:defRPr sz="6600" b="1"/>
            </a:lvl1pPr>
            <a:lvl2pPr marL="1257986" indent="0">
              <a:buNone/>
              <a:defRPr sz="5500" b="1"/>
            </a:lvl2pPr>
            <a:lvl3pPr marL="2515972" indent="0">
              <a:buNone/>
              <a:defRPr sz="5000" b="1"/>
            </a:lvl3pPr>
            <a:lvl4pPr marL="3773957" indent="0">
              <a:buNone/>
              <a:defRPr sz="4400" b="1"/>
            </a:lvl4pPr>
            <a:lvl5pPr marL="5031943" indent="0">
              <a:buNone/>
              <a:defRPr sz="4400" b="1"/>
            </a:lvl5pPr>
            <a:lvl6pPr marL="6289929" indent="0">
              <a:buNone/>
              <a:defRPr sz="4400" b="1"/>
            </a:lvl6pPr>
            <a:lvl7pPr marL="7547915" indent="0">
              <a:buNone/>
              <a:defRPr sz="4400" b="1"/>
            </a:lvl7pPr>
            <a:lvl8pPr marL="8805901" indent="0">
              <a:buNone/>
              <a:defRPr sz="4400" b="1"/>
            </a:lvl8pPr>
            <a:lvl9pPr marL="10063886" indent="0">
              <a:buNone/>
              <a:defRPr sz="4400" b="1"/>
            </a:lvl9pPr>
          </a:lstStyle>
          <a:p>
            <a:pPr lvl="0"/>
            <a:r>
              <a:rPr lang="en-US" smtClean="0"/>
              <a:t>Click to edit Master text styles</a:t>
            </a:r>
          </a:p>
        </p:txBody>
      </p:sp>
      <p:sp>
        <p:nvSpPr>
          <p:cNvPr id="6" name="Content Placeholder 5"/>
          <p:cNvSpPr>
            <a:spLocks noGrp="1"/>
          </p:cNvSpPr>
          <p:nvPr>
            <p:ph sz="quarter" idx="4"/>
          </p:nvPr>
        </p:nvSpPr>
        <p:spPr>
          <a:xfrm>
            <a:off x="18580102" y="8699501"/>
            <a:ext cx="16167100" cy="15805151"/>
          </a:xfrm>
        </p:spPr>
        <p:txBody>
          <a:bodyPr/>
          <a:lstStyle>
            <a:lvl1pPr>
              <a:defRPr sz="6600"/>
            </a:lvl1pPr>
            <a:lvl2pPr>
              <a:defRPr sz="5500"/>
            </a:lvl2pPr>
            <a:lvl3pPr>
              <a:defRPr sz="50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516A0F7-1B40-4765-8EDF-ECBA82735B50}" type="datetimeFigureOut">
              <a:rPr lang="en-US"/>
              <a:pPr>
                <a:defRPr/>
              </a:pPr>
              <a:t>8/25/2009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7DE2B8-DF1F-4220-A0AE-B7C1810982F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3342D3C-9FB1-451B-9FAB-58D5416416BE}" type="datetimeFigureOut">
              <a:rPr lang="en-US"/>
              <a:pPr>
                <a:defRPr/>
              </a:pPr>
              <a:t>8/25/2009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20D4F7B-D432-402B-8AA5-41EEA997A2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5EBEDD-C010-42F1-88E1-2310BB85C66D}" type="datetimeFigureOut">
              <a:rPr lang="en-US"/>
              <a:pPr>
                <a:defRPr/>
              </a:pPr>
              <a:t>8/25/2009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8C06178-60C3-484A-8B4F-E3E9E41C062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092204"/>
            <a:ext cx="12033252" cy="4648199"/>
          </a:xfrm>
        </p:spPr>
        <p:txBody>
          <a:bodyPr anchor="b"/>
          <a:lstStyle>
            <a:lvl1pPr algn="l">
              <a:defRPr sz="5500" b="1"/>
            </a:lvl1pPr>
          </a:lstStyle>
          <a:p>
            <a:r>
              <a:rPr lang="en-US" smtClean="0"/>
              <a:t>Click to edit Master title style</a:t>
            </a:r>
            <a:endParaRPr lang="en-US"/>
          </a:p>
        </p:txBody>
      </p:sp>
      <p:sp>
        <p:nvSpPr>
          <p:cNvPr id="3" name="Content Placeholder 2"/>
          <p:cNvSpPr>
            <a:spLocks noGrp="1"/>
          </p:cNvSpPr>
          <p:nvPr>
            <p:ph idx="1"/>
          </p:nvPr>
        </p:nvSpPr>
        <p:spPr>
          <a:xfrm>
            <a:off x="14300200" y="1092204"/>
            <a:ext cx="20447000" cy="23412453"/>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2" y="5740406"/>
            <a:ext cx="12033252" cy="18764251"/>
          </a:xfrm>
        </p:spPr>
        <p:txBody>
          <a:bodyPr/>
          <a:lstStyle>
            <a:lvl1pPr marL="0" indent="0">
              <a:buNone/>
              <a:defRPr sz="3900"/>
            </a:lvl1pPr>
            <a:lvl2pPr marL="1257986" indent="0">
              <a:buNone/>
              <a:defRPr sz="3300"/>
            </a:lvl2pPr>
            <a:lvl3pPr marL="2515972" indent="0">
              <a:buNone/>
              <a:defRPr sz="2800"/>
            </a:lvl3pPr>
            <a:lvl4pPr marL="3773957" indent="0">
              <a:buNone/>
              <a:defRPr sz="2500"/>
            </a:lvl4pPr>
            <a:lvl5pPr marL="5031943" indent="0">
              <a:buNone/>
              <a:defRPr sz="2500"/>
            </a:lvl5pPr>
            <a:lvl6pPr marL="6289929" indent="0">
              <a:buNone/>
              <a:defRPr sz="2500"/>
            </a:lvl6pPr>
            <a:lvl7pPr marL="7547915" indent="0">
              <a:buNone/>
              <a:defRPr sz="2500"/>
            </a:lvl7pPr>
            <a:lvl8pPr marL="8805901" indent="0">
              <a:buNone/>
              <a:defRPr sz="2500"/>
            </a:lvl8pPr>
            <a:lvl9pPr marL="10063886" indent="0">
              <a:buNone/>
              <a:defRPr sz="25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7685DD-FA54-4504-920E-C5EB7A7D7D62}" type="datetimeFigureOut">
              <a:rPr lang="en-US"/>
              <a:pPr>
                <a:defRPr/>
              </a:pPr>
              <a:t>8/25/2009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22352F-CC00-4781-BA26-DAFF21FC1B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2"/>
            <a:ext cx="21945600" cy="2266951"/>
          </a:xfrm>
        </p:spPr>
        <p:txBody>
          <a:bodyPr anchor="b"/>
          <a:lstStyle>
            <a:lvl1pPr algn="l">
              <a:defRPr sz="55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rtlCol="0">
            <a:normAutofit/>
          </a:bodyPr>
          <a:lstStyle>
            <a:lvl1pPr marL="0" indent="0">
              <a:buNone/>
              <a:defRPr sz="8800"/>
            </a:lvl1pPr>
            <a:lvl2pPr marL="1257986" indent="0">
              <a:buNone/>
              <a:defRPr sz="7700"/>
            </a:lvl2pPr>
            <a:lvl3pPr marL="2515972" indent="0">
              <a:buNone/>
              <a:defRPr sz="6600"/>
            </a:lvl3pPr>
            <a:lvl4pPr marL="3773957" indent="0">
              <a:buNone/>
              <a:defRPr sz="5500"/>
            </a:lvl4pPr>
            <a:lvl5pPr marL="5031943" indent="0">
              <a:buNone/>
              <a:defRPr sz="5500"/>
            </a:lvl5pPr>
            <a:lvl6pPr marL="6289929" indent="0">
              <a:buNone/>
              <a:defRPr sz="5500"/>
            </a:lvl6pPr>
            <a:lvl7pPr marL="7547915" indent="0">
              <a:buNone/>
              <a:defRPr sz="5500"/>
            </a:lvl7pPr>
            <a:lvl8pPr marL="8805901" indent="0">
              <a:buNone/>
              <a:defRPr sz="5500"/>
            </a:lvl8pPr>
            <a:lvl9pPr marL="10063886" indent="0">
              <a:buNone/>
              <a:defRPr sz="5500"/>
            </a:lvl9pPr>
          </a:lstStyle>
          <a:p>
            <a:pPr lvl="0"/>
            <a:endParaRPr lang="en-US" noProof="0"/>
          </a:p>
        </p:txBody>
      </p:sp>
      <p:sp>
        <p:nvSpPr>
          <p:cNvPr id="4" name="Text Placeholder 3"/>
          <p:cNvSpPr>
            <a:spLocks noGrp="1"/>
          </p:cNvSpPr>
          <p:nvPr>
            <p:ph type="body" sz="half" idx="2"/>
          </p:nvPr>
        </p:nvSpPr>
        <p:spPr>
          <a:xfrm>
            <a:off x="7169152" y="21469353"/>
            <a:ext cx="21945600" cy="3219449"/>
          </a:xfrm>
        </p:spPr>
        <p:txBody>
          <a:bodyPr/>
          <a:lstStyle>
            <a:lvl1pPr marL="0" indent="0">
              <a:buNone/>
              <a:defRPr sz="3900"/>
            </a:lvl1pPr>
            <a:lvl2pPr marL="1257986" indent="0">
              <a:buNone/>
              <a:defRPr sz="3300"/>
            </a:lvl2pPr>
            <a:lvl3pPr marL="2515972" indent="0">
              <a:buNone/>
              <a:defRPr sz="2800"/>
            </a:lvl3pPr>
            <a:lvl4pPr marL="3773957" indent="0">
              <a:buNone/>
              <a:defRPr sz="2500"/>
            </a:lvl4pPr>
            <a:lvl5pPr marL="5031943" indent="0">
              <a:buNone/>
              <a:defRPr sz="2500"/>
            </a:lvl5pPr>
            <a:lvl6pPr marL="6289929" indent="0">
              <a:buNone/>
              <a:defRPr sz="2500"/>
            </a:lvl6pPr>
            <a:lvl7pPr marL="7547915" indent="0">
              <a:buNone/>
              <a:defRPr sz="2500"/>
            </a:lvl7pPr>
            <a:lvl8pPr marL="8805901" indent="0">
              <a:buNone/>
              <a:defRPr sz="2500"/>
            </a:lvl8pPr>
            <a:lvl9pPr marL="10063886" indent="0">
              <a:buNone/>
              <a:defRPr sz="25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088C95-9381-4D53-B7D3-77C02484B62A}" type="datetimeFigureOut">
              <a:rPr lang="en-US"/>
              <a:pPr>
                <a:defRPr/>
              </a:pPr>
              <a:t>8/25/2009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7A1E70-0554-4835-9DE6-9E5539EBA4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1098550"/>
            <a:ext cx="32918400" cy="4572000"/>
          </a:xfrm>
          <a:prstGeom prst="rect">
            <a:avLst/>
          </a:prstGeom>
          <a:noFill/>
          <a:ln w="9525">
            <a:noFill/>
            <a:miter lim="800000"/>
            <a:headEnd/>
            <a:tailEnd/>
          </a:ln>
        </p:spPr>
        <p:txBody>
          <a:bodyPr vert="horz" wrap="square" lIns="251597" tIns="125799" rIns="251597" bIns="125799"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828800" y="6400800"/>
            <a:ext cx="32918400" cy="18103850"/>
          </a:xfrm>
          <a:prstGeom prst="rect">
            <a:avLst/>
          </a:prstGeom>
          <a:noFill/>
          <a:ln w="9525">
            <a:noFill/>
            <a:miter lim="800000"/>
            <a:headEnd/>
            <a:tailEnd/>
          </a:ln>
        </p:spPr>
        <p:txBody>
          <a:bodyPr vert="horz" wrap="square" lIns="251597" tIns="125799" rIns="251597" bIns="12579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828800" y="25425400"/>
            <a:ext cx="8534400" cy="1460500"/>
          </a:xfrm>
          <a:prstGeom prst="rect">
            <a:avLst/>
          </a:prstGeom>
        </p:spPr>
        <p:txBody>
          <a:bodyPr vert="horz" lIns="251597" tIns="125799" rIns="251597" bIns="125799" rtlCol="0" anchor="ctr"/>
          <a:lstStyle>
            <a:lvl1pPr algn="l" defTabSz="2515972" fontAlgn="auto">
              <a:spcBef>
                <a:spcPts val="0"/>
              </a:spcBef>
              <a:spcAft>
                <a:spcPts val="0"/>
              </a:spcAft>
              <a:defRPr sz="3300">
                <a:solidFill>
                  <a:schemeClr val="tx1">
                    <a:tint val="75000"/>
                  </a:schemeClr>
                </a:solidFill>
                <a:latin typeface="+mn-lt"/>
              </a:defRPr>
            </a:lvl1pPr>
          </a:lstStyle>
          <a:p>
            <a:pPr>
              <a:defRPr/>
            </a:pPr>
            <a:fld id="{5E3915F2-F31A-4449-B5D1-5607E18ACC7E}" type="datetimeFigureOut">
              <a:rPr lang="en-US"/>
              <a:pPr>
                <a:defRPr/>
              </a:pPr>
              <a:t>8/25/2009</a:t>
            </a:fld>
            <a:endParaRPr lang="en-US"/>
          </a:p>
        </p:txBody>
      </p:sp>
      <p:sp>
        <p:nvSpPr>
          <p:cNvPr id="5" name="Footer Placeholder 4"/>
          <p:cNvSpPr>
            <a:spLocks noGrp="1"/>
          </p:cNvSpPr>
          <p:nvPr>
            <p:ph type="ftr" sz="quarter" idx="3"/>
          </p:nvPr>
        </p:nvSpPr>
        <p:spPr>
          <a:xfrm>
            <a:off x="12496800" y="25425400"/>
            <a:ext cx="11582400" cy="1460500"/>
          </a:xfrm>
          <a:prstGeom prst="rect">
            <a:avLst/>
          </a:prstGeom>
        </p:spPr>
        <p:txBody>
          <a:bodyPr vert="horz" lIns="251597" tIns="125799" rIns="251597" bIns="125799" rtlCol="0" anchor="ctr"/>
          <a:lstStyle>
            <a:lvl1pPr algn="ctr" defTabSz="2515972" fontAlgn="auto">
              <a:spcBef>
                <a:spcPts val="0"/>
              </a:spcBef>
              <a:spcAft>
                <a:spcPts val="0"/>
              </a:spcAft>
              <a:defRPr sz="33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26212800" y="25425400"/>
            <a:ext cx="8534400" cy="1460500"/>
          </a:xfrm>
          <a:prstGeom prst="rect">
            <a:avLst/>
          </a:prstGeom>
        </p:spPr>
        <p:txBody>
          <a:bodyPr vert="horz" lIns="251597" tIns="125799" rIns="251597" bIns="125799" rtlCol="0" anchor="ctr"/>
          <a:lstStyle>
            <a:lvl1pPr algn="r" defTabSz="2515972" fontAlgn="auto">
              <a:spcBef>
                <a:spcPts val="0"/>
              </a:spcBef>
              <a:spcAft>
                <a:spcPts val="0"/>
              </a:spcAft>
              <a:defRPr sz="3300">
                <a:solidFill>
                  <a:schemeClr val="tx1">
                    <a:tint val="75000"/>
                  </a:schemeClr>
                </a:solidFill>
                <a:latin typeface="+mn-lt"/>
              </a:defRPr>
            </a:lvl1pPr>
          </a:lstStyle>
          <a:p>
            <a:pPr>
              <a:defRPr/>
            </a:pPr>
            <a:fld id="{4FA864C5-A74C-48CA-891A-EE0AA5FA88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514600" rtl="0" eaLnBrk="0" fontAlgn="base" hangingPunct="0">
        <a:spcBef>
          <a:spcPct val="0"/>
        </a:spcBef>
        <a:spcAft>
          <a:spcPct val="0"/>
        </a:spcAft>
        <a:defRPr sz="12100" kern="1200">
          <a:solidFill>
            <a:schemeClr val="tx1"/>
          </a:solidFill>
          <a:latin typeface="+mj-lt"/>
          <a:ea typeface="+mj-ea"/>
          <a:cs typeface="+mj-cs"/>
        </a:defRPr>
      </a:lvl1pPr>
      <a:lvl2pPr algn="ctr" defTabSz="2514600" rtl="0" eaLnBrk="0" fontAlgn="base" hangingPunct="0">
        <a:spcBef>
          <a:spcPct val="0"/>
        </a:spcBef>
        <a:spcAft>
          <a:spcPct val="0"/>
        </a:spcAft>
        <a:defRPr sz="12100">
          <a:solidFill>
            <a:schemeClr val="tx1"/>
          </a:solidFill>
          <a:latin typeface="Calibri" pitchFamily="34" charset="0"/>
        </a:defRPr>
      </a:lvl2pPr>
      <a:lvl3pPr algn="ctr" defTabSz="2514600" rtl="0" eaLnBrk="0" fontAlgn="base" hangingPunct="0">
        <a:spcBef>
          <a:spcPct val="0"/>
        </a:spcBef>
        <a:spcAft>
          <a:spcPct val="0"/>
        </a:spcAft>
        <a:defRPr sz="12100">
          <a:solidFill>
            <a:schemeClr val="tx1"/>
          </a:solidFill>
          <a:latin typeface="Calibri" pitchFamily="34" charset="0"/>
        </a:defRPr>
      </a:lvl3pPr>
      <a:lvl4pPr algn="ctr" defTabSz="2514600" rtl="0" eaLnBrk="0" fontAlgn="base" hangingPunct="0">
        <a:spcBef>
          <a:spcPct val="0"/>
        </a:spcBef>
        <a:spcAft>
          <a:spcPct val="0"/>
        </a:spcAft>
        <a:defRPr sz="12100">
          <a:solidFill>
            <a:schemeClr val="tx1"/>
          </a:solidFill>
          <a:latin typeface="Calibri" pitchFamily="34" charset="0"/>
        </a:defRPr>
      </a:lvl4pPr>
      <a:lvl5pPr algn="ctr" defTabSz="2514600" rtl="0" eaLnBrk="0" fontAlgn="base" hangingPunct="0">
        <a:spcBef>
          <a:spcPct val="0"/>
        </a:spcBef>
        <a:spcAft>
          <a:spcPct val="0"/>
        </a:spcAft>
        <a:defRPr sz="12100">
          <a:solidFill>
            <a:schemeClr val="tx1"/>
          </a:solidFill>
          <a:latin typeface="Calibri" pitchFamily="34" charset="0"/>
        </a:defRPr>
      </a:lvl5pPr>
      <a:lvl6pPr marL="457200" algn="ctr" defTabSz="2514600" rtl="0" fontAlgn="base">
        <a:spcBef>
          <a:spcPct val="0"/>
        </a:spcBef>
        <a:spcAft>
          <a:spcPct val="0"/>
        </a:spcAft>
        <a:defRPr sz="12100">
          <a:solidFill>
            <a:schemeClr val="tx1"/>
          </a:solidFill>
          <a:latin typeface="Calibri" pitchFamily="34" charset="0"/>
        </a:defRPr>
      </a:lvl6pPr>
      <a:lvl7pPr marL="914400" algn="ctr" defTabSz="2514600" rtl="0" fontAlgn="base">
        <a:spcBef>
          <a:spcPct val="0"/>
        </a:spcBef>
        <a:spcAft>
          <a:spcPct val="0"/>
        </a:spcAft>
        <a:defRPr sz="12100">
          <a:solidFill>
            <a:schemeClr val="tx1"/>
          </a:solidFill>
          <a:latin typeface="Calibri" pitchFamily="34" charset="0"/>
        </a:defRPr>
      </a:lvl7pPr>
      <a:lvl8pPr marL="1371600" algn="ctr" defTabSz="2514600" rtl="0" fontAlgn="base">
        <a:spcBef>
          <a:spcPct val="0"/>
        </a:spcBef>
        <a:spcAft>
          <a:spcPct val="0"/>
        </a:spcAft>
        <a:defRPr sz="12100">
          <a:solidFill>
            <a:schemeClr val="tx1"/>
          </a:solidFill>
          <a:latin typeface="Calibri" pitchFamily="34" charset="0"/>
        </a:defRPr>
      </a:lvl8pPr>
      <a:lvl9pPr marL="1828800" algn="ctr" defTabSz="2514600" rtl="0" fontAlgn="base">
        <a:spcBef>
          <a:spcPct val="0"/>
        </a:spcBef>
        <a:spcAft>
          <a:spcPct val="0"/>
        </a:spcAft>
        <a:defRPr sz="12100">
          <a:solidFill>
            <a:schemeClr val="tx1"/>
          </a:solidFill>
          <a:latin typeface="Calibri" pitchFamily="34" charset="0"/>
        </a:defRPr>
      </a:lvl9pPr>
    </p:titleStyle>
    <p:bodyStyle>
      <a:lvl1pPr marL="942975" indent="-942975" algn="l" defTabSz="2514600" rtl="0" eaLnBrk="0" fontAlgn="base" hangingPunct="0">
        <a:spcBef>
          <a:spcPct val="20000"/>
        </a:spcBef>
        <a:spcAft>
          <a:spcPct val="0"/>
        </a:spcAft>
        <a:buFont typeface="Arial" charset="0"/>
        <a:buChar char="•"/>
        <a:defRPr sz="8800" kern="1200">
          <a:solidFill>
            <a:schemeClr val="tx1"/>
          </a:solidFill>
          <a:latin typeface="+mn-lt"/>
          <a:ea typeface="+mn-ea"/>
          <a:cs typeface="+mn-cs"/>
        </a:defRPr>
      </a:lvl1pPr>
      <a:lvl2pPr marL="2043113" indent="-785813" algn="l" defTabSz="2514600" rtl="0" eaLnBrk="0" fontAlgn="base" hangingPunct="0">
        <a:spcBef>
          <a:spcPct val="20000"/>
        </a:spcBef>
        <a:spcAft>
          <a:spcPct val="0"/>
        </a:spcAft>
        <a:buFont typeface="Arial" charset="0"/>
        <a:buChar char="–"/>
        <a:defRPr sz="7700" kern="1200">
          <a:solidFill>
            <a:schemeClr val="tx1"/>
          </a:solidFill>
          <a:latin typeface="+mn-lt"/>
          <a:ea typeface="+mn-ea"/>
          <a:cs typeface="+mn-cs"/>
        </a:defRPr>
      </a:lvl2pPr>
      <a:lvl3pPr marL="3144838" indent="-628650" algn="l" defTabSz="2514600" rtl="0" eaLnBrk="0" fontAlgn="base" hangingPunct="0">
        <a:spcBef>
          <a:spcPct val="20000"/>
        </a:spcBef>
        <a:spcAft>
          <a:spcPct val="0"/>
        </a:spcAft>
        <a:buFont typeface="Arial" charset="0"/>
        <a:buChar char="•"/>
        <a:defRPr sz="6600" kern="1200">
          <a:solidFill>
            <a:schemeClr val="tx1"/>
          </a:solidFill>
          <a:latin typeface="+mn-lt"/>
          <a:ea typeface="+mn-ea"/>
          <a:cs typeface="+mn-cs"/>
        </a:defRPr>
      </a:lvl3pPr>
      <a:lvl4pPr marL="4402138" indent="-628650" algn="l" defTabSz="2514600" rtl="0" eaLnBrk="0" fontAlgn="base" hangingPunct="0">
        <a:spcBef>
          <a:spcPct val="20000"/>
        </a:spcBef>
        <a:spcAft>
          <a:spcPct val="0"/>
        </a:spcAft>
        <a:buFont typeface="Arial" charset="0"/>
        <a:buChar char="–"/>
        <a:defRPr sz="5500" kern="1200">
          <a:solidFill>
            <a:schemeClr val="tx1"/>
          </a:solidFill>
          <a:latin typeface="+mn-lt"/>
          <a:ea typeface="+mn-ea"/>
          <a:cs typeface="+mn-cs"/>
        </a:defRPr>
      </a:lvl4pPr>
      <a:lvl5pPr marL="5659438" indent="-628650" algn="l" defTabSz="2514600" rtl="0" eaLnBrk="0" fontAlgn="base" hangingPunct="0">
        <a:spcBef>
          <a:spcPct val="20000"/>
        </a:spcBef>
        <a:spcAft>
          <a:spcPct val="0"/>
        </a:spcAft>
        <a:buFont typeface="Arial" charset="0"/>
        <a:buChar char="»"/>
        <a:defRPr sz="5500" kern="1200">
          <a:solidFill>
            <a:schemeClr val="tx1"/>
          </a:solidFill>
          <a:latin typeface="+mn-lt"/>
          <a:ea typeface="+mn-ea"/>
          <a:cs typeface="+mn-cs"/>
        </a:defRPr>
      </a:lvl5pPr>
      <a:lvl6pPr marL="6918922" indent="-628993" algn="l" defTabSz="2515972"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76908" indent="-628993" algn="l" defTabSz="2515972"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34894" indent="-628993" algn="l" defTabSz="2515972"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92879" indent="-628993" algn="l" defTabSz="2515972"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15972" rtl="0" eaLnBrk="1" latinLnBrk="0" hangingPunct="1">
        <a:defRPr sz="5000" kern="1200">
          <a:solidFill>
            <a:schemeClr val="tx1"/>
          </a:solidFill>
          <a:latin typeface="+mn-lt"/>
          <a:ea typeface="+mn-ea"/>
          <a:cs typeface="+mn-cs"/>
        </a:defRPr>
      </a:lvl1pPr>
      <a:lvl2pPr marL="1257986" algn="l" defTabSz="2515972" rtl="0" eaLnBrk="1" latinLnBrk="0" hangingPunct="1">
        <a:defRPr sz="5000" kern="1200">
          <a:solidFill>
            <a:schemeClr val="tx1"/>
          </a:solidFill>
          <a:latin typeface="+mn-lt"/>
          <a:ea typeface="+mn-ea"/>
          <a:cs typeface="+mn-cs"/>
        </a:defRPr>
      </a:lvl2pPr>
      <a:lvl3pPr marL="2515972" algn="l" defTabSz="2515972" rtl="0" eaLnBrk="1" latinLnBrk="0" hangingPunct="1">
        <a:defRPr sz="5000" kern="1200">
          <a:solidFill>
            <a:schemeClr val="tx1"/>
          </a:solidFill>
          <a:latin typeface="+mn-lt"/>
          <a:ea typeface="+mn-ea"/>
          <a:cs typeface="+mn-cs"/>
        </a:defRPr>
      </a:lvl3pPr>
      <a:lvl4pPr marL="3773957" algn="l" defTabSz="2515972" rtl="0" eaLnBrk="1" latinLnBrk="0" hangingPunct="1">
        <a:defRPr sz="5000" kern="1200">
          <a:solidFill>
            <a:schemeClr val="tx1"/>
          </a:solidFill>
          <a:latin typeface="+mn-lt"/>
          <a:ea typeface="+mn-ea"/>
          <a:cs typeface="+mn-cs"/>
        </a:defRPr>
      </a:lvl4pPr>
      <a:lvl5pPr marL="5031943" algn="l" defTabSz="2515972" rtl="0" eaLnBrk="1" latinLnBrk="0" hangingPunct="1">
        <a:defRPr sz="5000" kern="1200">
          <a:solidFill>
            <a:schemeClr val="tx1"/>
          </a:solidFill>
          <a:latin typeface="+mn-lt"/>
          <a:ea typeface="+mn-ea"/>
          <a:cs typeface="+mn-cs"/>
        </a:defRPr>
      </a:lvl5pPr>
      <a:lvl6pPr marL="6289929" algn="l" defTabSz="2515972" rtl="0" eaLnBrk="1" latinLnBrk="0" hangingPunct="1">
        <a:defRPr sz="5000" kern="1200">
          <a:solidFill>
            <a:schemeClr val="tx1"/>
          </a:solidFill>
          <a:latin typeface="+mn-lt"/>
          <a:ea typeface="+mn-ea"/>
          <a:cs typeface="+mn-cs"/>
        </a:defRPr>
      </a:lvl6pPr>
      <a:lvl7pPr marL="7547915" algn="l" defTabSz="2515972" rtl="0" eaLnBrk="1" latinLnBrk="0" hangingPunct="1">
        <a:defRPr sz="5000" kern="1200">
          <a:solidFill>
            <a:schemeClr val="tx1"/>
          </a:solidFill>
          <a:latin typeface="+mn-lt"/>
          <a:ea typeface="+mn-ea"/>
          <a:cs typeface="+mn-cs"/>
        </a:defRPr>
      </a:lvl7pPr>
      <a:lvl8pPr marL="8805901" algn="l" defTabSz="2515972" rtl="0" eaLnBrk="1" latinLnBrk="0" hangingPunct="1">
        <a:defRPr sz="5000" kern="1200">
          <a:solidFill>
            <a:schemeClr val="tx1"/>
          </a:solidFill>
          <a:latin typeface="+mn-lt"/>
          <a:ea typeface="+mn-ea"/>
          <a:cs typeface="+mn-cs"/>
        </a:defRPr>
      </a:lvl8pPr>
      <a:lvl9pPr marL="10063886" algn="l" defTabSz="2515972" rtl="0" eaLnBrk="1" latinLnBrk="0" hangingPunct="1">
        <a:defRPr sz="5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5.png"/><Relationship Id="rId3" Type="http://schemas.openxmlformats.org/officeDocument/2006/relationships/notesSlide" Target="../notesSlides/notesSlide1.xml"/><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oleObject" Target="../embeddings/oleObject4.bin"/><Relationship Id="rId2" Type="http://schemas.openxmlformats.org/officeDocument/2006/relationships/slideLayout" Target="../slideLayouts/slideLayout8.xml"/><Relationship Id="rId16" Type="http://schemas.openxmlformats.org/officeDocument/2006/relationships/oleObject" Target="../embeddings/oleObject3.bin"/><Relationship Id="rId1" Type="http://schemas.openxmlformats.org/officeDocument/2006/relationships/vmlDrawing" Target="../drawings/vmlDrawing1.v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oleObject" Target="../embeddings/oleObject2.bin"/><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11" descr="Water droplets"/>
          <p:cNvSpPr>
            <a:spLocks noChangeArrowheads="1"/>
          </p:cNvSpPr>
          <p:nvPr/>
        </p:nvSpPr>
        <p:spPr bwMode="auto">
          <a:xfrm>
            <a:off x="10782300" y="22385338"/>
            <a:ext cx="13181013" cy="4683125"/>
          </a:xfrm>
          <a:prstGeom prst="rect">
            <a:avLst/>
          </a:prstGeom>
          <a:blipFill dpi="0" rotWithShape="1">
            <a:blip r:embed="rId4"/>
            <a:srcRect/>
            <a:tile tx="0" ty="0" sx="100000" sy="100000" flip="none" algn="tl"/>
          </a:blipFill>
          <a:ln w="76200">
            <a:solidFill>
              <a:srgbClr val="0000FF"/>
            </a:solidFill>
            <a:miter lim="800000"/>
            <a:headEnd/>
            <a:tailEnd/>
          </a:ln>
        </p:spPr>
        <p:txBody>
          <a:bodyPr wrap="none" anchor="ctr"/>
          <a:lstStyle/>
          <a:p>
            <a:endParaRPr lang="en-US"/>
          </a:p>
        </p:txBody>
      </p:sp>
      <p:sp>
        <p:nvSpPr>
          <p:cNvPr id="14338" name="Rectangle 110" descr="Water droplets"/>
          <p:cNvSpPr>
            <a:spLocks noChangeArrowheads="1"/>
          </p:cNvSpPr>
          <p:nvPr/>
        </p:nvSpPr>
        <p:spPr bwMode="auto">
          <a:xfrm>
            <a:off x="10779125" y="13990638"/>
            <a:ext cx="13181013" cy="7958137"/>
          </a:xfrm>
          <a:prstGeom prst="rect">
            <a:avLst/>
          </a:prstGeom>
          <a:blipFill dpi="0" rotWithShape="1">
            <a:blip r:embed="rId4"/>
            <a:srcRect/>
            <a:tile tx="0" ty="0" sx="100000" sy="100000" flip="none" algn="tl"/>
          </a:blipFill>
          <a:ln w="76200">
            <a:solidFill>
              <a:srgbClr val="0000FF"/>
            </a:solidFill>
            <a:miter lim="800000"/>
            <a:headEnd/>
            <a:tailEnd/>
          </a:ln>
        </p:spPr>
        <p:txBody>
          <a:bodyPr wrap="none" anchor="ctr"/>
          <a:lstStyle/>
          <a:p>
            <a:endParaRPr lang="en-US"/>
          </a:p>
        </p:txBody>
      </p:sp>
      <p:sp>
        <p:nvSpPr>
          <p:cNvPr id="14339" name="Rectangle 109" descr="Water droplets"/>
          <p:cNvSpPr>
            <a:spLocks noChangeArrowheads="1"/>
          </p:cNvSpPr>
          <p:nvPr/>
        </p:nvSpPr>
        <p:spPr bwMode="auto">
          <a:xfrm>
            <a:off x="24379238" y="18400713"/>
            <a:ext cx="11830050" cy="3549650"/>
          </a:xfrm>
          <a:prstGeom prst="rect">
            <a:avLst/>
          </a:prstGeom>
          <a:blipFill dpi="0" rotWithShape="1">
            <a:blip r:embed="rId4"/>
            <a:srcRect/>
            <a:tile tx="0" ty="0" sx="100000" sy="100000" flip="none" algn="tl"/>
          </a:blipFill>
          <a:ln w="76200">
            <a:solidFill>
              <a:srgbClr val="0000FF"/>
            </a:solidFill>
            <a:miter lim="800000"/>
            <a:headEnd/>
            <a:tailEnd/>
          </a:ln>
        </p:spPr>
        <p:txBody>
          <a:bodyPr wrap="none" anchor="ctr"/>
          <a:lstStyle/>
          <a:p>
            <a:endParaRPr lang="en-US"/>
          </a:p>
        </p:txBody>
      </p:sp>
      <p:sp>
        <p:nvSpPr>
          <p:cNvPr id="14340" name="Rectangle 108" descr="Water droplets"/>
          <p:cNvSpPr>
            <a:spLocks noChangeArrowheads="1"/>
          </p:cNvSpPr>
          <p:nvPr/>
        </p:nvSpPr>
        <p:spPr bwMode="auto">
          <a:xfrm>
            <a:off x="24379238" y="22356763"/>
            <a:ext cx="11801475" cy="4718050"/>
          </a:xfrm>
          <a:prstGeom prst="rect">
            <a:avLst/>
          </a:prstGeom>
          <a:blipFill dpi="0" rotWithShape="1">
            <a:blip r:embed="rId4"/>
            <a:srcRect/>
            <a:tile tx="0" ty="0" sx="100000" sy="100000" flip="none" algn="tl"/>
          </a:blipFill>
          <a:ln w="76200">
            <a:solidFill>
              <a:srgbClr val="0000FF"/>
            </a:solidFill>
            <a:miter lim="800000"/>
            <a:headEnd/>
            <a:tailEnd/>
          </a:ln>
        </p:spPr>
        <p:txBody>
          <a:bodyPr wrap="none" anchor="ctr"/>
          <a:lstStyle/>
          <a:p>
            <a:endParaRPr lang="en-US"/>
          </a:p>
        </p:txBody>
      </p:sp>
      <p:sp>
        <p:nvSpPr>
          <p:cNvPr id="14341" name="Rectangle 104" descr="Water droplets"/>
          <p:cNvSpPr>
            <a:spLocks noChangeArrowheads="1"/>
          </p:cNvSpPr>
          <p:nvPr/>
        </p:nvSpPr>
        <p:spPr bwMode="auto">
          <a:xfrm>
            <a:off x="24379238" y="2994025"/>
            <a:ext cx="11830050" cy="15035213"/>
          </a:xfrm>
          <a:prstGeom prst="rect">
            <a:avLst/>
          </a:prstGeom>
          <a:blipFill dpi="0" rotWithShape="1">
            <a:blip r:embed="rId4"/>
            <a:srcRect/>
            <a:tile tx="0" ty="0" sx="100000" sy="100000" flip="none" algn="tl"/>
          </a:blipFill>
          <a:ln w="76200">
            <a:solidFill>
              <a:srgbClr val="0000FF"/>
            </a:solidFill>
            <a:miter lim="800000"/>
            <a:headEnd/>
            <a:tailEnd/>
          </a:ln>
        </p:spPr>
        <p:txBody>
          <a:bodyPr wrap="none" anchor="ctr"/>
          <a:lstStyle/>
          <a:p>
            <a:endParaRPr lang="en-US"/>
          </a:p>
        </p:txBody>
      </p:sp>
      <p:sp>
        <p:nvSpPr>
          <p:cNvPr id="14342" name="Rectangle 102" descr="Water droplets"/>
          <p:cNvSpPr>
            <a:spLocks noChangeArrowheads="1"/>
          </p:cNvSpPr>
          <p:nvPr/>
        </p:nvSpPr>
        <p:spPr bwMode="auto">
          <a:xfrm>
            <a:off x="361950" y="12717463"/>
            <a:ext cx="10020300" cy="14344650"/>
          </a:xfrm>
          <a:prstGeom prst="rect">
            <a:avLst/>
          </a:prstGeom>
          <a:blipFill dpi="0" rotWithShape="1">
            <a:blip r:embed="rId4"/>
            <a:srcRect/>
            <a:tile tx="0" ty="0" sx="100000" sy="100000" flip="none" algn="tl"/>
          </a:blipFill>
          <a:ln w="76200">
            <a:solidFill>
              <a:srgbClr val="0000FF"/>
            </a:solidFill>
            <a:miter lim="800000"/>
            <a:headEnd/>
            <a:tailEnd/>
          </a:ln>
        </p:spPr>
        <p:txBody>
          <a:bodyPr wrap="none" anchor="ctr"/>
          <a:lstStyle/>
          <a:p>
            <a:endParaRPr lang="en-US"/>
          </a:p>
        </p:txBody>
      </p:sp>
      <p:sp>
        <p:nvSpPr>
          <p:cNvPr id="14343" name="TextBox 62"/>
          <p:cNvSpPr txBox="1">
            <a:spLocks noChangeArrowheads="1"/>
          </p:cNvSpPr>
          <p:nvPr/>
        </p:nvSpPr>
        <p:spPr bwMode="auto">
          <a:xfrm>
            <a:off x="24355425" y="22245638"/>
            <a:ext cx="11853863" cy="4851400"/>
          </a:xfrm>
          <a:prstGeom prst="rect">
            <a:avLst/>
          </a:prstGeom>
          <a:noFill/>
          <a:ln w="9525">
            <a:noFill/>
            <a:miter lim="800000"/>
            <a:headEnd/>
            <a:tailEnd/>
          </a:ln>
        </p:spPr>
        <p:txBody>
          <a:bodyPr>
            <a:spAutoFit/>
          </a:bodyPr>
          <a:lstStyle/>
          <a:p>
            <a:pPr marL="344488" indent="-344488" algn="ctr"/>
            <a:r>
              <a:rPr lang="en-US" sz="4000" b="1"/>
              <a:t>Acknowledgements and References</a:t>
            </a:r>
          </a:p>
          <a:p>
            <a:pPr marL="344488" indent="-344488"/>
            <a:endParaRPr lang="en-US" sz="800" b="1"/>
          </a:p>
          <a:p>
            <a:pPr marL="344488" indent="-344488"/>
            <a:r>
              <a:rPr lang="en-US" sz="2200" b="1"/>
              <a:t>Acknowledgements</a:t>
            </a:r>
            <a:r>
              <a:rPr lang="en-US" sz="2200"/>
              <a:t>: Ryan Espy, Howard Hughes Medical Institute, Gustavus Adolphus College</a:t>
            </a:r>
          </a:p>
          <a:p>
            <a:pPr marL="344488" indent="-344488"/>
            <a:endParaRPr lang="en-US" sz="800" i="1"/>
          </a:p>
          <a:p>
            <a:pPr marL="344488" indent="-344488"/>
            <a:r>
              <a:rPr lang="en-US" sz="2200" b="1"/>
              <a:t>References:</a:t>
            </a:r>
          </a:p>
          <a:p>
            <a:pPr marL="344488" indent="-344488"/>
            <a:r>
              <a:rPr lang="en-US" sz="2100" i="1"/>
              <a:t>1. Occurrence of sulfonylurea, sulfonamide, imidazolinone, and other herbicides in rivers, reservoirs and ground water in the Midwestern United States, 1998 </a:t>
            </a:r>
            <a:r>
              <a:rPr lang="en-US" sz="2100"/>
              <a:t>W.A. Battaglin, et al. </a:t>
            </a:r>
            <a:r>
              <a:rPr lang="en-US" sz="2100" i="1"/>
              <a:t>Sci. Tot. Environ</a:t>
            </a:r>
            <a:r>
              <a:rPr lang="en-US" sz="2100"/>
              <a:t>., </a:t>
            </a:r>
            <a:r>
              <a:rPr lang="en-US" sz="2100" b="1"/>
              <a:t>2000</a:t>
            </a:r>
            <a:r>
              <a:rPr lang="en-US" sz="2100"/>
              <a:t>, 248(2-3), 123-133. </a:t>
            </a:r>
          </a:p>
          <a:p>
            <a:pPr marL="344488" indent="-344488"/>
            <a:r>
              <a:rPr lang="en-US" sz="2100" i="1"/>
              <a:t>2. Imazethapyr Aqueous Photolysis, Reaction Quantum Yield, and Hydroxyl Radical Rate Constant</a:t>
            </a:r>
            <a:r>
              <a:rPr lang="en-US" sz="2100"/>
              <a:t> L.A. Avila, et al. </a:t>
            </a:r>
            <a:r>
              <a:rPr lang="en-US" sz="2100" i="1"/>
              <a:t>J. Agri. Food Chem.,</a:t>
            </a:r>
            <a:r>
              <a:rPr lang="en-US" sz="2100"/>
              <a:t> </a:t>
            </a:r>
            <a:r>
              <a:rPr lang="en-US" sz="2100" b="1"/>
              <a:t>2006</a:t>
            </a:r>
            <a:r>
              <a:rPr lang="en-US" sz="2100"/>
              <a:t>, 54(7), 2635-2639.</a:t>
            </a:r>
          </a:p>
          <a:p>
            <a:pPr marL="344488" indent="-344488"/>
            <a:r>
              <a:rPr lang="en-US" sz="2100" i="1"/>
              <a:t>3. Photolytic &amp; Hydrolytic Degradation of Imazethapyr,  </a:t>
            </a:r>
            <a:r>
              <a:rPr lang="en-US" sz="2100"/>
              <a:t>Ryan D. Espy, Amanda Staker, Dr. Amanda M. Nienow. Poster at American Chemical Society Meeting, March 2009.</a:t>
            </a:r>
          </a:p>
          <a:p>
            <a:pPr marL="344488" indent="-344488"/>
            <a:r>
              <a:rPr lang="en-US" sz="2100" i="1"/>
              <a:t>4. Phototransformation of the Herbicide Sulcotrione on Maize Cuticular Wax </a:t>
            </a:r>
            <a:r>
              <a:rPr lang="en-US" sz="2100"/>
              <a:t>A ter Halle, et al. </a:t>
            </a:r>
            <a:r>
              <a:rPr lang="en-US" sz="2100" i="1"/>
              <a:t>Env. Sci. Technol</a:t>
            </a:r>
            <a:r>
              <a:rPr lang="en-US" sz="2100"/>
              <a:t>., </a:t>
            </a:r>
            <a:r>
              <a:rPr lang="en-US" sz="2100" b="1"/>
              <a:t>2006</a:t>
            </a:r>
            <a:r>
              <a:rPr lang="en-US" sz="2100"/>
              <a:t>, 40,  2989-2995.</a:t>
            </a:r>
            <a:r>
              <a:rPr lang="en-US" sz="2200"/>
              <a:t>  </a:t>
            </a:r>
          </a:p>
        </p:txBody>
      </p:sp>
      <p:sp>
        <p:nvSpPr>
          <p:cNvPr id="14344" name="TextBox 80"/>
          <p:cNvSpPr txBox="1">
            <a:spLocks noChangeArrowheads="1"/>
          </p:cNvSpPr>
          <p:nvPr/>
        </p:nvSpPr>
        <p:spPr bwMode="auto">
          <a:xfrm>
            <a:off x="1171575" y="12663488"/>
            <a:ext cx="8305800" cy="701675"/>
          </a:xfrm>
          <a:prstGeom prst="rect">
            <a:avLst/>
          </a:prstGeom>
          <a:noFill/>
          <a:ln w="9525">
            <a:noFill/>
            <a:miter lim="800000"/>
            <a:headEnd/>
            <a:tailEnd/>
          </a:ln>
        </p:spPr>
        <p:txBody>
          <a:bodyPr>
            <a:spAutoFit/>
          </a:bodyPr>
          <a:lstStyle/>
          <a:p>
            <a:pPr algn="ctr"/>
            <a:r>
              <a:rPr lang="en-US" sz="4000" b="1"/>
              <a:t>Experimental Methods</a:t>
            </a:r>
            <a:endParaRPr lang="en-US" sz="4000"/>
          </a:p>
        </p:txBody>
      </p:sp>
      <p:pic>
        <p:nvPicPr>
          <p:cNvPr id="14345" name="Picture 4" descr="C:\Users\Public\Pictures\Kodak Pictures\2009-07-04\100_2010.jpg"/>
          <p:cNvPicPr>
            <a:picLocks noChangeAspect="1" noChangeArrowheads="1"/>
          </p:cNvPicPr>
          <p:nvPr/>
        </p:nvPicPr>
        <p:blipFill>
          <a:blip r:embed="rId5"/>
          <a:srcRect/>
          <a:stretch>
            <a:fillRect/>
          </a:stretch>
        </p:blipFill>
        <p:spPr bwMode="auto">
          <a:xfrm>
            <a:off x="985838" y="24618950"/>
            <a:ext cx="3052762" cy="2287588"/>
          </a:xfrm>
          <a:prstGeom prst="rect">
            <a:avLst/>
          </a:prstGeom>
          <a:noFill/>
          <a:ln w="9525">
            <a:noFill/>
            <a:miter lim="800000"/>
            <a:headEnd/>
            <a:tailEnd/>
          </a:ln>
        </p:spPr>
      </p:pic>
      <p:pic>
        <p:nvPicPr>
          <p:cNvPr id="14346" name="Picture 5" descr="C:\Users\Public\Pictures\Kodak Pictures\2009-07-04\100_2011.jpg"/>
          <p:cNvPicPr>
            <a:picLocks noChangeAspect="1" noChangeArrowheads="1"/>
          </p:cNvPicPr>
          <p:nvPr/>
        </p:nvPicPr>
        <p:blipFill>
          <a:blip r:embed="rId6"/>
          <a:srcRect/>
          <a:stretch>
            <a:fillRect/>
          </a:stretch>
        </p:blipFill>
        <p:spPr bwMode="auto">
          <a:xfrm>
            <a:off x="6726238" y="24622125"/>
            <a:ext cx="3052762" cy="2287588"/>
          </a:xfrm>
          <a:prstGeom prst="rect">
            <a:avLst/>
          </a:prstGeom>
          <a:noFill/>
          <a:ln w="9525">
            <a:noFill/>
            <a:miter lim="800000"/>
            <a:headEnd/>
            <a:tailEnd/>
          </a:ln>
        </p:spPr>
      </p:pic>
      <p:pic>
        <p:nvPicPr>
          <p:cNvPr id="14347" name="Picture 2" descr="C:\Users\Public\Pictures\Kodak Pictures\2009-06-19\100_2000.jpg"/>
          <p:cNvPicPr>
            <a:picLocks noChangeAspect="1" noChangeArrowheads="1"/>
          </p:cNvPicPr>
          <p:nvPr/>
        </p:nvPicPr>
        <p:blipFill>
          <a:blip r:embed="rId7"/>
          <a:srcRect/>
          <a:stretch>
            <a:fillRect/>
          </a:stretch>
        </p:blipFill>
        <p:spPr bwMode="auto">
          <a:xfrm>
            <a:off x="996950" y="13503275"/>
            <a:ext cx="3052763" cy="2287588"/>
          </a:xfrm>
          <a:prstGeom prst="rect">
            <a:avLst/>
          </a:prstGeom>
          <a:noFill/>
          <a:ln w="9525">
            <a:noFill/>
            <a:miter lim="800000"/>
            <a:headEnd/>
            <a:tailEnd/>
          </a:ln>
        </p:spPr>
      </p:pic>
      <p:pic>
        <p:nvPicPr>
          <p:cNvPr id="14348" name="Picture 3" descr="C:\Users\Public\Pictures\Kodak Pictures\2009-06-19\100_2002.jpg"/>
          <p:cNvPicPr>
            <a:picLocks noChangeAspect="1" noChangeArrowheads="1"/>
          </p:cNvPicPr>
          <p:nvPr/>
        </p:nvPicPr>
        <p:blipFill>
          <a:blip r:embed="rId8"/>
          <a:srcRect/>
          <a:stretch>
            <a:fillRect/>
          </a:stretch>
        </p:blipFill>
        <p:spPr bwMode="auto">
          <a:xfrm>
            <a:off x="6753225" y="13517563"/>
            <a:ext cx="3043238" cy="2282825"/>
          </a:xfrm>
          <a:prstGeom prst="rect">
            <a:avLst/>
          </a:prstGeom>
          <a:noFill/>
          <a:ln w="9525">
            <a:noFill/>
            <a:miter lim="800000"/>
            <a:headEnd/>
            <a:tailEnd/>
          </a:ln>
        </p:spPr>
      </p:pic>
      <p:sp>
        <p:nvSpPr>
          <p:cNvPr id="14349" name="TextBox 85"/>
          <p:cNvSpPr txBox="1">
            <a:spLocks noChangeArrowheads="1"/>
          </p:cNvSpPr>
          <p:nvPr/>
        </p:nvSpPr>
        <p:spPr bwMode="auto">
          <a:xfrm>
            <a:off x="361950" y="20885150"/>
            <a:ext cx="10020300" cy="3743325"/>
          </a:xfrm>
          <a:prstGeom prst="rect">
            <a:avLst/>
          </a:prstGeom>
          <a:noFill/>
          <a:ln w="9525">
            <a:noFill/>
            <a:miter lim="800000"/>
            <a:headEnd/>
            <a:tailEnd/>
          </a:ln>
        </p:spPr>
        <p:txBody>
          <a:bodyPr>
            <a:spAutoFit/>
          </a:bodyPr>
          <a:lstStyle/>
          <a:p>
            <a:r>
              <a:rPr lang="en-US" sz="2400"/>
              <a:t>Once the dichloromethane had evaporated, the glass plates were heated to form a uniform wax layer in the bottom of the dish. Aqueous solutions of imazethapyr (3.88 ppm) was then added to the glass plates and the water was evaporated overnight. The plates were finally irradiated in the solar simulator (with four Q-Lab UVA-340 lamps) for up to 30 hours. At preset time points, a glass plate was removed from the solar simulator and the remaining imazethapyr was extracted from the surface using deionized water and was saved for analysis. Several controls experiments were also conducted, including plating and irradiating imazethapyr on the plates without wax. </a:t>
            </a:r>
          </a:p>
        </p:txBody>
      </p:sp>
      <p:sp>
        <p:nvSpPr>
          <p:cNvPr id="14350" name="TextBox 50"/>
          <p:cNvSpPr txBox="1">
            <a:spLocks noChangeArrowheads="1"/>
          </p:cNvSpPr>
          <p:nvPr/>
        </p:nvSpPr>
        <p:spPr bwMode="auto">
          <a:xfrm>
            <a:off x="10869613" y="13955713"/>
            <a:ext cx="12954000" cy="3184525"/>
          </a:xfrm>
          <a:prstGeom prst="rect">
            <a:avLst/>
          </a:prstGeom>
          <a:noFill/>
          <a:ln w="9525">
            <a:noFill/>
            <a:miter lim="800000"/>
            <a:headEnd/>
            <a:tailEnd/>
          </a:ln>
        </p:spPr>
        <p:txBody>
          <a:bodyPr>
            <a:spAutoFit/>
          </a:bodyPr>
          <a:lstStyle/>
          <a:p>
            <a:pPr marL="688975" indent="-688975" algn="ctr">
              <a:spcBef>
                <a:spcPct val="20000"/>
              </a:spcBef>
            </a:pPr>
            <a:r>
              <a:rPr lang="en-US" sz="4000" b="1"/>
              <a:t>Degradation of Imazethapyr on Corn Wax</a:t>
            </a:r>
          </a:p>
          <a:p>
            <a:pPr marL="688975" indent="-688975">
              <a:spcBef>
                <a:spcPct val="20000"/>
              </a:spcBef>
            </a:pPr>
            <a:r>
              <a:rPr lang="en-US" sz="2400"/>
              <a:t>A series of experiments with corn was conducted in order to address the following questions: </a:t>
            </a:r>
          </a:p>
          <a:p>
            <a:pPr marL="688975" indent="-688975">
              <a:spcBef>
                <a:spcPct val="20000"/>
              </a:spcBef>
              <a:buFontTx/>
              <a:buAutoNum type="arabicPeriod"/>
            </a:pPr>
            <a:r>
              <a:rPr lang="en-US" sz="2400"/>
              <a:t>Does irradiating the waxes repeatedly lead to changes in the photodegradation of imazethaypr? </a:t>
            </a:r>
          </a:p>
          <a:p>
            <a:pPr marL="688975" indent="-688975">
              <a:spcBef>
                <a:spcPct val="20000"/>
              </a:spcBef>
              <a:buFontTx/>
              <a:buAutoNum type="arabicPeriod"/>
            </a:pPr>
            <a:r>
              <a:rPr lang="en-US" sz="2400"/>
              <a:t>Do the conditions under which the corn is grown lead to changes in the wax composition sufficient to alter the photodegradation of imazethapyr?</a:t>
            </a:r>
          </a:p>
          <a:p>
            <a:pPr marL="688975" indent="-688975">
              <a:spcBef>
                <a:spcPct val="20000"/>
              </a:spcBef>
            </a:pPr>
            <a:endParaRPr lang="en-US" sz="2400"/>
          </a:p>
        </p:txBody>
      </p:sp>
      <p:sp>
        <p:nvSpPr>
          <p:cNvPr id="14352" name="TextBox 52"/>
          <p:cNvSpPr txBox="1">
            <a:spLocks noChangeArrowheads="1"/>
          </p:cNvSpPr>
          <p:nvPr/>
        </p:nvSpPr>
        <p:spPr bwMode="auto">
          <a:xfrm>
            <a:off x="11296650" y="22479000"/>
            <a:ext cx="11915775" cy="701675"/>
          </a:xfrm>
          <a:prstGeom prst="rect">
            <a:avLst/>
          </a:prstGeom>
          <a:noFill/>
          <a:ln w="9525">
            <a:noFill/>
            <a:miter lim="800000"/>
            <a:headEnd/>
            <a:tailEnd/>
          </a:ln>
        </p:spPr>
        <p:txBody>
          <a:bodyPr>
            <a:spAutoFit/>
          </a:bodyPr>
          <a:lstStyle/>
          <a:p>
            <a:pPr algn="ctr"/>
            <a:r>
              <a:rPr lang="en-US" sz="4000" b="1"/>
              <a:t>Degradation of Imazethapyr on Soybean Wax</a:t>
            </a:r>
          </a:p>
        </p:txBody>
      </p:sp>
      <p:sp>
        <p:nvSpPr>
          <p:cNvPr id="14397" name="Rectangle 100" descr="Water droplets"/>
          <p:cNvSpPr>
            <a:spLocks noChangeArrowheads="1"/>
          </p:cNvSpPr>
          <p:nvPr/>
        </p:nvSpPr>
        <p:spPr bwMode="auto">
          <a:xfrm>
            <a:off x="361950" y="3011488"/>
            <a:ext cx="10020300" cy="9291637"/>
          </a:xfrm>
          <a:prstGeom prst="rect">
            <a:avLst/>
          </a:prstGeom>
          <a:blipFill dpi="0" rotWithShape="1">
            <a:blip r:embed="rId4"/>
            <a:srcRect/>
            <a:tile tx="0" ty="0" sx="100000" sy="100000" flip="none" algn="tl"/>
          </a:blipFill>
          <a:ln w="76200">
            <a:solidFill>
              <a:srgbClr val="0000FF"/>
            </a:solidFill>
            <a:miter lim="800000"/>
            <a:headEnd/>
            <a:tailEnd/>
          </a:ln>
        </p:spPr>
        <p:txBody>
          <a:bodyPr wrap="none" anchor="ctr"/>
          <a:lstStyle/>
          <a:p>
            <a:endParaRPr lang="en-US"/>
          </a:p>
        </p:txBody>
      </p:sp>
      <p:sp>
        <p:nvSpPr>
          <p:cNvPr id="14398" name="TextBox 64"/>
          <p:cNvSpPr txBox="1">
            <a:spLocks noChangeArrowheads="1"/>
          </p:cNvSpPr>
          <p:nvPr/>
        </p:nvSpPr>
        <p:spPr bwMode="auto">
          <a:xfrm>
            <a:off x="400050" y="3011488"/>
            <a:ext cx="10020300" cy="9464675"/>
          </a:xfrm>
          <a:prstGeom prst="rect">
            <a:avLst/>
          </a:prstGeom>
          <a:noFill/>
          <a:ln w="9525">
            <a:noFill/>
            <a:miter lim="800000"/>
            <a:headEnd/>
            <a:tailEnd/>
          </a:ln>
        </p:spPr>
        <p:txBody>
          <a:bodyPr>
            <a:spAutoFit/>
          </a:bodyPr>
          <a:lstStyle/>
          <a:p>
            <a:pPr algn="ctr"/>
            <a:r>
              <a:rPr lang="en-US" sz="4000" b="1"/>
              <a:t>Introduction</a:t>
            </a:r>
          </a:p>
          <a:p>
            <a:r>
              <a:rPr lang="en-US" sz="2400"/>
              <a:t>After application to crops, pesticides can undergo a variety of physical or chemical processes/reactions. The three major processes/reactions include penetration into the epicuticular wax, volatilization into the atmosphere, and/or photochemical transformation. </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lang="en-US" sz="2400"/>
              <a:t>Imazethapyr is an imidazolinone herbicide used to control weeds in agricultural fields.</a:t>
            </a:r>
            <a:r>
              <a:rPr lang="en-US" sz="2400" baseline="30000"/>
              <a:t>1</a:t>
            </a:r>
            <a:r>
              <a:rPr lang="en-US" sz="2400"/>
              <a:t> Due to weak absorption to soil and stability to hydrolysis, photolysis is a major degradation pathway of imazethapyr that has run-off into natural water systems. To date, the photolysis of imazethapyr has only been studied in aqueous solutions.</a:t>
            </a:r>
            <a:r>
              <a:rPr lang="en-US" sz="2400" baseline="30000"/>
              <a:t>2,3</a:t>
            </a:r>
            <a:r>
              <a:rPr lang="en-US" sz="2400"/>
              <a:t> This poster examines the photolysis of imazethapyr on the cuticle waxes of corn and soybeans, two local crops on which imazethapyr is applied. The objectives of the study are to determine if photolysis is a major degradation pathway of imazethaypr on these waxes, how photolytic degradation on the waxes differs from degradation in aquatic systems, and to characterize the waxes studied.</a:t>
            </a:r>
            <a:endParaRPr lang="en-US" sz="2400" baseline="30000"/>
          </a:p>
          <a:p>
            <a:endParaRPr lang="en-US" sz="2400"/>
          </a:p>
        </p:txBody>
      </p:sp>
      <p:pic>
        <p:nvPicPr>
          <p:cNvPr id="14399" name="Picture 1084"/>
          <p:cNvPicPr>
            <a:picLocks noChangeAspect="1" noChangeArrowheads="1"/>
          </p:cNvPicPr>
          <p:nvPr/>
        </p:nvPicPr>
        <p:blipFill>
          <a:blip r:embed="rId9"/>
          <a:srcRect/>
          <a:stretch>
            <a:fillRect/>
          </a:stretch>
        </p:blipFill>
        <p:spPr bwMode="auto">
          <a:xfrm>
            <a:off x="2992438" y="5391150"/>
            <a:ext cx="4321175" cy="2133600"/>
          </a:xfrm>
          <a:prstGeom prst="rect">
            <a:avLst/>
          </a:prstGeom>
          <a:solidFill>
            <a:srgbClr val="0000FF"/>
          </a:solidFill>
          <a:ln w="28575">
            <a:solidFill>
              <a:srgbClr val="0000FF"/>
            </a:solidFill>
            <a:miter lim="800000"/>
            <a:headEnd/>
            <a:tailEnd/>
          </a:ln>
        </p:spPr>
      </p:pic>
      <p:sp>
        <p:nvSpPr>
          <p:cNvPr id="14400" name="Rectangle 101" descr="Water droplets"/>
          <p:cNvSpPr>
            <a:spLocks noChangeArrowheads="1"/>
          </p:cNvSpPr>
          <p:nvPr/>
        </p:nvSpPr>
        <p:spPr bwMode="auto">
          <a:xfrm>
            <a:off x="0" y="0"/>
            <a:ext cx="36576000" cy="2598738"/>
          </a:xfrm>
          <a:prstGeom prst="rect">
            <a:avLst/>
          </a:prstGeom>
          <a:blipFill dpi="0" rotWithShape="1">
            <a:blip r:embed="rId4"/>
            <a:srcRect/>
            <a:tile tx="0" ty="0" sx="100000" sy="100000" flip="none" algn="tl"/>
          </a:blipFill>
          <a:ln w="76200">
            <a:solidFill>
              <a:srgbClr val="0000FF"/>
            </a:solidFill>
            <a:miter lim="800000"/>
            <a:headEnd/>
            <a:tailEnd/>
          </a:ln>
        </p:spPr>
        <p:txBody>
          <a:bodyPr wrap="none" anchor="ctr"/>
          <a:lstStyle/>
          <a:p>
            <a:endParaRPr lang="en-US"/>
          </a:p>
        </p:txBody>
      </p:sp>
      <p:pic>
        <p:nvPicPr>
          <p:cNvPr id="14401" name="Picture 658"/>
          <p:cNvPicPr>
            <a:picLocks noChangeAspect="1" noChangeArrowheads="1"/>
          </p:cNvPicPr>
          <p:nvPr/>
        </p:nvPicPr>
        <p:blipFill>
          <a:blip r:embed="rId10"/>
          <a:srcRect/>
          <a:stretch>
            <a:fillRect/>
          </a:stretch>
        </p:blipFill>
        <p:spPr bwMode="auto">
          <a:xfrm>
            <a:off x="1524000" y="1066800"/>
            <a:ext cx="4508500" cy="1306513"/>
          </a:xfrm>
          <a:prstGeom prst="rect">
            <a:avLst/>
          </a:prstGeom>
          <a:noFill/>
          <a:ln w="9525">
            <a:noFill/>
            <a:miter lim="800000"/>
            <a:headEnd/>
            <a:tailEnd/>
          </a:ln>
        </p:spPr>
      </p:pic>
      <p:pic>
        <p:nvPicPr>
          <p:cNvPr id="14402" name="Picture 658"/>
          <p:cNvPicPr>
            <a:picLocks noChangeAspect="1" noChangeArrowheads="1"/>
          </p:cNvPicPr>
          <p:nvPr/>
        </p:nvPicPr>
        <p:blipFill>
          <a:blip r:embed="rId10"/>
          <a:srcRect/>
          <a:stretch>
            <a:fillRect/>
          </a:stretch>
        </p:blipFill>
        <p:spPr bwMode="auto">
          <a:xfrm>
            <a:off x="30632400" y="990600"/>
            <a:ext cx="4508500" cy="1306513"/>
          </a:xfrm>
          <a:prstGeom prst="rect">
            <a:avLst/>
          </a:prstGeom>
          <a:noFill/>
          <a:ln w="9525">
            <a:noFill/>
            <a:miter lim="800000"/>
            <a:headEnd/>
            <a:tailEnd/>
          </a:ln>
        </p:spPr>
      </p:pic>
      <p:sp>
        <p:nvSpPr>
          <p:cNvPr id="14403" name="TextBox 4"/>
          <p:cNvSpPr txBox="1">
            <a:spLocks noChangeArrowheads="1"/>
          </p:cNvSpPr>
          <p:nvPr/>
        </p:nvSpPr>
        <p:spPr bwMode="auto">
          <a:xfrm>
            <a:off x="0" y="0"/>
            <a:ext cx="36576000" cy="2578100"/>
          </a:xfrm>
          <a:prstGeom prst="rect">
            <a:avLst/>
          </a:prstGeom>
          <a:noFill/>
          <a:ln w="9525">
            <a:noFill/>
            <a:miter lim="800000"/>
            <a:headEnd/>
            <a:tailEnd/>
          </a:ln>
        </p:spPr>
        <p:txBody>
          <a:bodyPr>
            <a:spAutoFit/>
          </a:bodyPr>
          <a:lstStyle/>
          <a:p>
            <a:pPr algn="ctr"/>
            <a:r>
              <a:rPr lang="en-US" sz="5500" b="1"/>
              <a:t>Photolysis of Imazethapyr on the Cuticle Wax of  Corn (</a:t>
            </a:r>
            <a:r>
              <a:rPr lang="en-US" sz="5500" b="1" i="1"/>
              <a:t>Hyb jubilee</a:t>
            </a:r>
            <a:r>
              <a:rPr lang="en-US" sz="5500" b="1"/>
              <a:t>) and Soybeans (</a:t>
            </a:r>
            <a:r>
              <a:rPr lang="en-US" sz="5500" b="1" i="1"/>
              <a:t>Soya hispida</a:t>
            </a:r>
            <a:r>
              <a:rPr lang="en-US" sz="5500" b="1"/>
              <a:t>)</a:t>
            </a:r>
          </a:p>
          <a:p>
            <a:pPr algn="ctr"/>
            <a:r>
              <a:rPr lang="en-US" sz="3600"/>
              <a:t>Spencer Bonnerup, Megan Olson, Dr. Amanda Nienow</a:t>
            </a:r>
          </a:p>
          <a:p>
            <a:pPr algn="ctr"/>
            <a:r>
              <a:rPr lang="en-US" sz="3600"/>
              <a:t>Department of Chemistry, Gustavus Adolphus College, St. Peter, MN 56082</a:t>
            </a:r>
          </a:p>
          <a:p>
            <a:pPr algn="ctr"/>
            <a:r>
              <a:rPr lang="en-US" sz="3600"/>
              <a:t>Sponsor: Howard Hughes Medical Institute</a:t>
            </a:r>
          </a:p>
        </p:txBody>
      </p:sp>
      <p:sp>
        <p:nvSpPr>
          <p:cNvPr id="14404" name="Rectangle 103" descr="Water droplets"/>
          <p:cNvSpPr>
            <a:spLocks noChangeArrowheads="1"/>
          </p:cNvSpPr>
          <p:nvPr/>
        </p:nvSpPr>
        <p:spPr bwMode="auto">
          <a:xfrm>
            <a:off x="10787063" y="3008313"/>
            <a:ext cx="13184187" cy="3633787"/>
          </a:xfrm>
          <a:prstGeom prst="rect">
            <a:avLst/>
          </a:prstGeom>
          <a:blipFill dpi="0" rotWithShape="1">
            <a:blip r:embed="rId4"/>
            <a:srcRect/>
            <a:tile tx="0" ty="0" sx="100000" sy="100000" flip="none" algn="tl"/>
          </a:blipFill>
          <a:ln w="76200">
            <a:solidFill>
              <a:srgbClr val="0000FF"/>
            </a:solidFill>
            <a:miter lim="800000"/>
            <a:headEnd/>
            <a:tailEnd/>
          </a:ln>
        </p:spPr>
        <p:txBody>
          <a:bodyPr wrap="none" anchor="ctr"/>
          <a:lstStyle/>
          <a:p>
            <a:endParaRPr lang="en-US"/>
          </a:p>
        </p:txBody>
      </p:sp>
      <p:sp>
        <p:nvSpPr>
          <p:cNvPr id="14405" name="TextBox 92"/>
          <p:cNvSpPr txBox="1">
            <a:spLocks noChangeArrowheads="1"/>
          </p:cNvSpPr>
          <p:nvPr/>
        </p:nvSpPr>
        <p:spPr bwMode="auto">
          <a:xfrm>
            <a:off x="24661813" y="3108325"/>
            <a:ext cx="11356975" cy="701675"/>
          </a:xfrm>
          <a:prstGeom prst="rect">
            <a:avLst/>
          </a:prstGeom>
          <a:noFill/>
          <a:ln w="9525">
            <a:noFill/>
            <a:miter lim="800000"/>
            <a:headEnd/>
            <a:tailEnd/>
          </a:ln>
        </p:spPr>
        <p:txBody>
          <a:bodyPr>
            <a:spAutoFit/>
          </a:bodyPr>
          <a:lstStyle/>
          <a:p>
            <a:pPr algn="ctr"/>
            <a:r>
              <a:rPr lang="en-US" sz="4000" b="1"/>
              <a:t>Comparing to Control and Aqueous Samples</a:t>
            </a:r>
          </a:p>
        </p:txBody>
      </p:sp>
      <p:sp>
        <p:nvSpPr>
          <p:cNvPr id="14406" name="TextBox 33"/>
          <p:cNvSpPr txBox="1">
            <a:spLocks noChangeArrowheads="1"/>
          </p:cNvSpPr>
          <p:nvPr/>
        </p:nvSpPr>
        <p:spPr bwMode="auto">
          <a:xfrm>
            <a:off x="11115675" y="3008313"/>
            <a:ext cx="7896225" cy="3257550"/>
          </a:xfrm>
          <a:prstGeom prst="rect">
            <a:avLst/>
          </a:prstGeom>
          <a:noFill/>
          <a:ln w="9525">
            <a:noFill/>
            <a:miter lim="800000"/>
            <a:headEnd/>
            <a:tailEnd/>
          </a:ln>
        </p:spPr>
        <p:txBody>
          <a:bodyPr>
            <a:spAutoFit/>
          </a:bodyPr>
          <a:lstStyle/>
          <a:p>
            <a:pPr algn="ctr"/>
            <a:r>
              <a:rPr lang="en-US" sz="4000" b="1"/>
              <a:t>Analytical Methods</a:t>
            </a:r>
          </a:p>
          <a:p>
            <a:r>
              <a:rPr lang="en-US" sz="2400"/>
              <a:t>All samples were analyzed with a Varian LC Prostar with a 410 autosampler, 210 delivery system, and 325 UV-Vis detector. The column used was a Discovery RP Amide C16 reversed-phase column with 150 mm x 4.6 mm ID and 5 mm particle size. The solvent mixture was 55/45 (v/v) 1.7 mF Phosphoric Acid (~pH 3)/Acetonitrile with a flow rate of 2.0mL/min.  Detection was set at </a:t>
            </a:r>
            <a:r>
              <a:rPr lang="el-GR" sz="2400"/>
              <a:t>λ</a:t>
            </a:r>
            <a:r>
              <a:rPr lang="en-US" sz="2400"/>
              <a:t>=220 nm. </a:t>
            </a:r>
          </a:p>
        </p:txBody>
      </p:sp>
      <p:pic>
        <p:nvPicPr>
          <p:cNvPr id="14407" name="Picture 2" descr="C:\Users\Public\Pictures\Kodak Pictures\2009-06-19\100_1999.jpg"/>
          <p:cNvPicPr>
            <a:picLocks noChangeAspect="1" noChangeArrowheads="1"/>
          </p:cNvPicPr>
          <p:nvPr/>
        </p:nvPicPr>
        <p:blipFill>
          <a:blip r:embed="rId11"/>
          <a:srcRect/>
          <a:stretch>
            <a:fillRect/>
          </a:stretch>
        </p:blipFill>
        <p:spPr bwMode="auto">
          <a:xfrm>
            <a:off x="19323050" y="3157538"/>
            <a:ext cx="4013200" cy="3009900"/>
          </a:xfrm>
          <a:prstGeom prst="rect">
            <a:avLst/>
          </a:prstGeom>
          <a:noFill/>
          <a:ln w="9525">
            <a:noFill/>
            <a:miter lim="800000"/>
            <a:headEnd/>
            <a:tailEnd/>
          </a:ln>
        </p:spPr>
      </p:pic>
      <p:sp>
        <p:nvSpPr>
          <p:cNvPr id="14408" name="TextBox 35"/>
          <p:cNvSpPr txBox="1">
            <a:spLocks noChangeArrowheads="1"/>
          </p:cNvSpPr>
          <p:nvPr/>
        </p:nvSpPr>
        <p:spPr bwMode="auto">
          <a:xfrm>
            <a:off x="24399875" y="18448338"/>
            <a:ext cx="11809413" cy="3422650"/>
          </a:xfrm>
          <a:prstGeom prst="rect">
            <a:avLst/>
          </a:prstGeom>
          <a:noFill/>
          <a:ln w="9525">
            <a:noFill/>
            <a:miter lim="800000"/>
            <a:headEnd/>
            <a:tailEnd/>
          </a:ln>
        </p:spPr>
        <p:txBody>
          <a:bodyPr>
            <a:spAutoFit/>
          </a:bodyPr>
          <a:lstStyle/>
          <a:p>
            <a:pPr marL="568325" indent="-395288" algn="ctr">
              <a:tabLst>
                <a:tab pos="481013" algn="l"/>
              </a:tabLst>
            </a:pPr>
            <a:r>
              <a:rPr lang="en-US" sz="4000" b="1"/>
              <a:t>Future Studies</a:t>
            </a:r>
          </a:p>
          <a:p>
            <a:pPr marL="568325" indent="-395288">
              <a:spcAft>
                <a:spcPct val="45000"/>
              </a:spcAft>
              <a:buFontTx/>
              <a:buAutoNum type="arabicPeriod"/>
              <a:tabLst>
                <a:tab pos="481013" algn="l"/>
              </a:tabLst>
            </a:pPr>
            <a:r>
              <a:rPr lang="en-US" sz="2400"/>
              <a:t>Some of the experiments presented need to be repeated or conducted in more depth. This includes repeating experiments with aqueous samples of imazethaypr and conducting more experiments with soybean wax. </a:t>
            </a:r>
          </a:p>
          <a:p>
            <a:pPr marL="568325" indent="-395288">
              <a:spcAft>
                <a:spcPct val="45000"/>
              </a:spcAft>
              <a:buFontTx/>
              <a:buAutoNum type="arabicPeriod"/>
              <a:tabLst>
                <a:tab pos="481013" algn="l"/>
              </a:tabLst>
            </a:pPr>
            <a:r>
              <a:rPr lang="en-US" sz="2400"/>
              <a:t>We would like to make this experiment more like field conditions. To do this, we hope to conduct an experiment in which we spray the leaves of corn and soybeans directly with imazethapyr solution and irradiate the plants directly under the solar simulator. </a:t>
            </a:r>
          </a:p>
        </p:txBody>
      </p:sp>
      <p:sp>
        <p:nvSpPr>
          <p:cNvPr id="39" name="Rectangle 109" descr="Water droplets"/>
          <p:cNvSpPr>
            <a:spLocks noChangeArrowheads="1"/>
          </p:cNvSpPr>
          <p:nvPr/>
        </p:nvSpPr>
        <p:spPr bwMode="auto">
          <a:xfrm>
            <a:off x="10787063" y="7061200"/>
            <a:ext cx="13181012" cy="6535738"/>
          </a:xfrm>
          <a:prstGeom prst="rect">
            <a:avLst/>
          </a:prstGeom>
          <a:blipFill dpi="0" rotWithShape="1">
            <a:blip r:embed="rId4"/>
            <a:srcRect/>
            <a:tile tx="0" ty="0" sx="100000" sy="100000" flip="none" algn="tl"/>
          </a:blipFill>
          <a:ln w="76200">
            <a:solidFill>
              <a:srgbClr val="0000FF"/>
            </a:solidFill>
            <a:miter lim="800000"/>
            <a:headEnd/>
            <a:tailEnd/>
          </a:ln>
          <a:effectLst/>
        </p:spPr>
        <p:txBody>
          <a:bodyPr wrap="none" anchor="ctr"/>
          <a:lstStyle/>
          <a:p>
            <a:endParaRPr lang="en-US" sz="3200"/>
          </a:p>
        </p:txBody>
      </p:sp>
      <p:sp>
        <p:nvSpPr>
          <p:cNvPr id="40" name="TextBox 39"/>
          <p:cNvSpPr txBox="1"/>
          <p:nvPr/>
        </p:nvSpPr>
        <p:spPr>
          <a:xfrm>
            <a:off x="11002963" y="7061200"/>
            <a:ext cx="12739687" cy="1431925"/>
          </a:xfrm>
          <a:prstGeom prst="rect">
            <a:avLst/>
          </a:prstGeom>
          <a:noFill/>
        </p:spPr>
        <p:txBody>
          <a:bodyPr>
            <a:spAutoFit/>
          </a:bodyPr>
          <a:lstStyle/>
          <a:p>
            <a:pPr algn="ctr"/>
            <a:r>
              <a:rPr lang="en-US" sz="4000" b="1"/>
              <a:t>Characterization of Waxes</a:t>
            </a:r>
          </a:p>
          <a:p>
            <a:r>
              <a:rPr lang="en-US" sz="2400"/>
              <a:t>A Bruker Tensor 27 FT-IR and a Cary 100 UV-Vis spectrometer were used to obtain the following spectra of corn and soybean waxes dissolved in dichloromethane. </a:t>
            </a:r>
            <a:endParaRPr lang="en-US" sz="4400"/>
          </a:p>
        </p:txBody>
      </p:sp>
      <p:pic>
        <p:nvPicPr>
          <p:cNvPr id="14413" name="Picture 2"/>
          <p:cNvPicPr>
            <a:picLocks noChangeAspect="1" noChangeArrowheads="1"/>
          </p:cNvPicPr>
          <p:nvPr/>
        </p:nvPicPr>
        <p:blipFill>
          <a:blip r:embed="rId12"/>
          <a:srcRect l="18616" t="17143" b="10844"/>
          <a:stretch>
            <a:fillRect/>
          </a:stretch>
        </p:blipFill>
        <p:spPr bwMode="auto">
          <a:xfrm>
            <a:off x="11350625" y="8534400"/>
            <a:ext cx="5095875" cy="3609975"/>
          </a:xfrm>
          <a:prstGeom prst="rect">
            <a:avLst/>
          </a:prstGeom>
          <a:noFill/>
          <a:ln w="9525">
            <a:noFill/>
            <a:miter lim="800000"/>
            <a:headEnd/>
            <a:tailEnd/>
          </a:ln>
        </p:spPr>
      </p:pic>
      <p:sp>
        <p:nvSpPr>
          <p:cNvPr id="42" name="TextBox 41"/>
          <p:cNvSpPr txBox="1"/>
          <p:nvPr/>
        </p:nvSpPr>
        <p:spPr>
          <a:xfrm>
            <a:off x="11079163" y="12080875"/>
            <a:ext cx="5640387" cy="1552575"/>
          </a:xfrm>
          <a:prstGeom prst="rect">
            <a:avLst/>
          </a:prstGeom>
          <a:noFill/>
        </p:spPr>
        <p:txBody>
          <a:bodyPr>
            <a:spAutoFit/>
          </a:bodyPr>
          <a:lstStyle/>
          <a:p>
            <a:r>
              <a:rPr lang="en-US" sz="2400"/>
              <a:t>FT-IR spectra show that corn wax contains C=O, C=C, and C-H functional groups and that soybean wax contains C=O, C=C, C-H, O-H.</a:t>
            </a:r>
          </a:p>
        </p:txBody>
      </p:sp>
      <p:sp>
        <p:nvSpPr>
          <p:cNvPr id="43" name="TextBox 42"/>
          <p:cNvSpPr txBox="1"/>
          <p:nvPr/>
        </p:nvSpPr>
        <p:spPr>
          <a:xfrm>
            <a:off x="11764963" y="10752138"/>
            <a:ext cx="2190750" cy="1006475"/>
          </a:xfrm>
          <a:prstGeom prst="rect">
            <a:avLst/>
          </a:prstGeom>
          <a:noFill/>
        </p:spPr>
        <p:txBody>
          <a:bodyPr>
            <a:spAutoFit/>
          </a:bodyPr>
          <a:lstStyle/>
          <a:p>
            <a:pPr>
              <a:defRPr/>
            </a:pPr>
            <a:r>
              <a:rPr lang="en-US" sz="2000" dirty="0">
                <a:solidFill>
                  <a:schemeClr val="accent4">
                    <a:lumMod val="65000"/>
                    <a:lumOff val="35000"/>
                  </a:schemeClr>
                </a:solidFill>
              </a:rPr>
              <a:t>Grey: Solvent</a:t>
            </a:r>
          </a:p>
          <a:p>
            <a:pPr>
              <a:defRPr/>
            </a:pPr>
            <a:r>
              <a:rPr lang="en-US" sz="2000" dirty="0">
                <a:solidFill>
                  <a:srgbClr val="00B050"/>
                </a:solidFill>
              </a:rPr>
              <a:t>Green: Soybean</a:t>
            </a:r>
          </a:p>
          <a:p>
            <a:pPr>
              <a:defRPr/>
            </a:pPr>
            <a:r>
              <a:rPr lang="en-US" sz="2000" dirty="0"/>
              <a:t>Black: Corn</a:t>
            </a:r>
            <a:endParaRPr lang="en-US" sz="2000" dirty="0"/>
          </a:p>
        </p:txBody>
      </p:sp>
      <p:sp>
        <p:nvSpPr>
          <p:cNvPr id="14422" name="Rectangle 86"/>
          <p:cNvSpPr>
            <a:spLocks noChangeArrowheads="1"/>
          </p:cNvSpPr>
          <p:nvPr/>
        </p:nvSpPr>
        <p:spPr bwMode="auto">
          <a:xfrm>
            <a:off x="4229100" y="7543800"/>
            <a:ext cx="1665288" cy="396875"/>
          </a:xfrm>
          <a:prstGeom prst="rect">
            <a:avLst/>
          </a:prstGeom>
          <a:noFill/>
          <a:ln w="9525">
            <a:noFill/>
            <a:miter lim="800000"/>
            <a:headEnd/>
            <a:tailEnd/>
          </a:ln>
          <a:effectLst/>
        </p:spPr>
        <p:txBody>
          <a:bodyPr wrap="none">
            <a:spAutoFit/>
          </a:bodyPr>
          <a:lstStyle/>
          <a:p>
            <a:pPr defTabSz="914400"/>
            <a:r>
              <a:rPr lang="en-US" sz="2000" b="1"/>
              <a:t>Imazethapyr</a:t>
            </a:r>
          </a:p>
        </p:txBody>
      </p:sp>
      <p:sp>
        <p:nvSpPr>
          <p:cNvPr id="14424" name="Rectangle 88"/>
          <p:cNvSpPr>
            <a:spLocks noChangeArrowheads="1"/>
          </p:cNvSpPr>
          <p:nvPr/>
        </p:nvSpPr>
        <p:spPr bwMode="auto">
          <a:xfrm>
            <a:off x="19777075" y="6154738"/>
            <a:ext cx="3092450" cy="396875"/>
          </a:xfrm>
          <a:prstGeom prst="rect">
            <a:avLst/>
          </a:prstGeom>
          <a:noFill/>
          <a:ln w="9525">
            <a:noFill/>
            <a:miter lim="800000"/>
            <a:headEnd/>
            <a:tailEnd/>
          </a:ln>
          <a:effectLst/>
        </p:spPr>
        <p:txBody>
          <a:bodyPr wrap="none">
            <a:spAutoFit/>
          </a:bodyPr>
          <a:lstStyle/>
          <a:p>
            <a:pPr defTabSz="914400"/>
            <a:r>
              <a:rPr lang="en-US" sz="2000" b="1"/>
              <a:t>Varian LC Prostar HPLC</a:t>
            </a:r>
          </a:p>
        </p:txBody>
      </p:sp>
      <p:sp>
        <p:nvSpPr>
          <p:cNvPr id="14425" name="TextBox 85"/>
          <p:cNvSpPr txBox="1">
            <a:spLocks noChangeArrowheads="1"/>
          </p:cNvSpPr>
          <p:nvPr/>
        </p:nvSpPr>
        <p:spPr bwMode="auto">
          <a:xfrm>
            <a:off x="476250" y="15955963"/>
            <a:ext cx="9906000" cy="2647950"/>
          </a:xfrm>
          <a:prstGeom prst="rect">
            <a:avLst/>
          </a:prstGeom>
          <a:noFill/>
          <a:ln w="9525">
            <a:noFill/>
            <a:miter lim="800000"/>
            <a:headEnd/>
            <a:tailEnd/>
          </a:ln>
        </p:spPr>
        <p:txBody>
          <a:bodyPr>
            <a:spAutoFit/>
          </a:bodyPr>
          <a:lstStyle/>
          <a:p>
            <a:r>
              <a:rPr lang="en-US" sz="2400"/>
              <a:t>Corn and soybeans were grown in the Alfred Nobel Hall of Science Greenhouse. At the three or four leaf stage, the stage of imazethapyr application in the fields, the leaves of the plants were cut. Cut leaves were submerged in dichloromethane for two minutes to extract the cuticle waxes.</a:t>
            </a:r>
            <a:r>
              <a:rPr lang="en-US" sz="2400" baseline="30000"/>
              <a:t>4 </a:t>
            </a:r>
            <a:r>
              <a:rPr lang="en-US" sz="2400"/>
              <a:t>Some of the resulting solution was kept for characterization of the waxes. The remainder of the solution was filtered, concentrated and plated onto 35 mm glass plates.  </a:t>
            </a:r>
          </a:p>
        </p:txBody>
      </p:sp>
      <p:sp>
        <p:nvSpPr>
          <p:cNvPr id="14426" name="Text Box 90"/>
          <p:cNvSpPr txBox="1">
            <a:spLocks noChangeArrowheads="1"/>
          </p:cNvSpPr>
          <p:nvPr/>
        </p:nvSpPr>
        <p:spPr bwMode="auto">
          <a:xfrm>
            <a:off x="4170363" y="13617575"/>
            <a:ext cx="777875" cy="396875"/>
          </a:xfrm>
          <a:prstGeom prst="rect">
            <a:avLst/>
          </a:prstGeom>
          <a:noFill/>
          <a:ln w="9525">
            <a:noFill/>
            <a:miter lim="800000"/>
            <a:headEnd/>
            <a:tailEnd/>
          </a:ln>
          <a:effectLst/>
        </p:spPr>
        <p:txBody>
          <a:bodyPr wrap="none">
            <a:spAutoFit/>
          </a:bodyPr>
          <a:lstStyle/>
          <a:p>
            <a:pPr defTabSz="914400"/>
            <a:r>
              <a:rPr lang="en-US" sz="2000" b="1"/>
              <a:t>Corn</a:t>
            </a:r>
          </a:p>
        </p:txBody>
      </p:sp>
      <p:sp>
        <p:nvSpPr>
          <p:cNvPr id="14427" name="Text Box 91"/>
          <p:cNvSpPr txBox="1">
            <a:spLocks noChangeArrowheads="1"/>
          </p:cNvSpPr>
          <p:nvPr/>
        </p:nvSpPr>
        <p:spPr bwMode="auto">
          <a:xfrm>
            <a:off x="5340350" y="15378113"/>
            <a:ext cx="1385888" cy="396875"/>
          </a:xfrm>
          <a:prstGeom prst="rect">
            <a:avLst/>
          </a:prstGeom>
          <a:noFill/>
          <a:ln w="9525">
            <a:noFill/>
            <a:miter lim="800000"/>
            <a:headEnd/>
            <a:tailEnd/>
          </a:ln>
          <a:effectLst/>
        </p:spPr>
        <p:txBody>
          <a:bodyPr wrap="none">
            <a:spAutoFit/>
          </a:bodyPr>
          <a:lstStyle/>
          <a:p>
            <a:pPr defTabSz="914400"/>
            <a:r>
              <a:rPr lang="en-US" sz="2000" b="1"/>
              <a:t>Soybeans</a:t>
            </a:r>
          </a:p>
        </p:txBody>
      </p:sp>
      <p:sp>
        <p:nvSpPr>
          <p:cNvPr id="14428" name="Text Box 92"/>
          <p:cNvSpPr txBox="1">
            <a:spLocks noChangeArrowheads="1"/>
          </p:cNvSpPr>
          <p:nvPr/>
        </p:nvSpPr>
        <p:spPr bwMode="auto">
          <a:xfrm>
            <a:off x="4379913" y="25609550"/>
            <a:ext cx="2058987" cy="396875"/>
          </a:xfrm>
          <a:prstGeom prst="rect">
            <a:avLst/>
          </a:prstGeom>
          <a:noFill/>
          <a:ln w="9525">
            <a:noFill/>
            <a:miter lim="800000"/>
            <a:headEnd/>
            <a:tailEnd/>
          </a:ln>
          <a:effectLst/>
        </p:spPr>
        <p:txBody>
          <a:bodyPr wrap="none">
            <a:spAutoFit/>
          </a:bodyPr>
          <a:lstStyle/>
          <a:p>
            <a:pPr defTabSz="914400"/>
            <a:r>
              <a:rPr lang="en-US" sz="2000" b="1"/>
              <a:t>Solar Simulator</a:t>
            </a:r>
          </a:p>
        </p:txBody>
      </p:sp>
      <p:pic>
        <p:nvPicPr>
          <p:cNvPr id="14429" name="Picture 3" descr="C:\Users\Public\Pictures\Kodak Pictures\2009-07-04\100_2009.jpg"/>
          <p:cNvPicPr>
            <a:picLocks noChangeAspect="1" noChangeArrowheads="1"/>
          </p:cNvPicPr>
          <p:nvPr/>
        </p:nvPicPr>
        <p:blipFill>
          <a:blip r:embed="rId13"/>
          <a:srcRect/>
          <a:stretch>
            <a:fillRect/>
          </a:stretch>
        </p:blipFill>
        <p:spPr bwMode="auto">
          <a:xfrm>
            <a:off x="3925888" y="18656300"/>
            <a:ext cx="2925762" cy="2192338"/>
          </a:xfrm>
          <a:prstGeom prst="rect">
            <a:avLst/>
          </a:prstGeom>
          <a:noFill/>
          <a:ln w="9525">
            <a:noFill/>
            <a:miter lim="800000"/>
            <a:headEnd/>
            <a:tailEnd/>
          </a:ln>
        </p:spPr>
      </p:pic>
      <p:sp>
        <p:nvSpPr>
          <p:cNvPr id="14430" name="Text Box 94"/>
          <p:cNvSpPr txBox="1">
            <a:spLocks noChangeArrowheads="1"/>
          </p:cNvSpPr>
          <p:nvPr/>
        </p:nvSpPr>
        <p:spPr bwMode="auto">
          <a:xfrm>
            <a:off x="6919913" y="19494500"/>
            <a:ext cx="2609850" cy="396875"/>
          </a:xfrm>
          <a:prstGeom prst="rect">
            <a:avLst/>
          </a:prstGeom>
          <a:noFill/>
          <a:ln w="9525">
            <a:noFill/>
            <a:miter lim="800000"/>
            <a:headEnd/>
            <a:tailEnd/>
          </a:ln>
          <a:effectLst/>
        </p:spPr>
        <p:txBody>
          <a:bodyPr wrap="none">
            <a:spAutoFit/>
          </a:bodyPr>
          <a:lstStyle/>
          <a:p>
            <a:pPr defTabSz="914400"/>
            <a:r>
              <a:rPr lang="en-US" sz="2000" b="1"/>
              <a:t>Wax on glass plates</a:t>
            </a:r>
          </a:p>
        </p:txBody>
      </p:sp>
      <p:graphicFrame>
        <p:nvGraphicFramePr>
          <p:cNvPr id="14431" name="Object 95"/>
          <p:cNvGraphicFramePr>
            <a:graphicFrameLocks noChangeAspect="1"/>
          </p:cNvGraphicFramePr>
          <p:nvPr/>
        </p:nvGraphicFramePr>
        <p:xfrm>
          <a:off x="18230850" y="8445500"/>
          <a:ext cx="5295900" cy="3724275"/>
        </p:xfrm>
        <a:graphic>
          <a:graphicData uri="http://schemas.openxmlformats.org/presentationml/2006/ole">
            <p:oleObj spid="_x0000_s14431" name="Chart" r:id="rId14" imgW="5295662" imgH="3724466" progId="Excel.Chart.8">
              <p:embed/>
            </p:oleObj>
          </a:graphicData>
        </a:graphic>
      </p:graphicFrame>
      <p:sp>
        <p:nvSpPr>
          <p:cNvPr id="14432" name="Rectangle 96"/>
          <p:cNvSpPr>
            <a:spLocks noChangeArrowheads="1"/>
          </p:cNvSpPr>
          <p:nvPr/>
        </p:nvSpPr>
        <p:spPr bwMode="auto">
          <a:xfrm>
            <a:off x="18078450" y="12125325"/>
            <a:ext cx="5872163" cy="1187450"/>
          </a:xfrm>
          <a:prstGeom prst="rect">
            <a:avLst/>
          </a:prstGeom>
          <a:noFill/>
          <a:ln w="9525">
            <a:noFill/>
            <a:miter lim="800000"/>
            <a:headEnd/>
            <a:tailEnd/>
          </a:ln>
          <a:effectLst/>
        </p:spPr>
        <p:txBody>
          <a:bodyPr>
            <a:spAutoFit/>
          </a:bodyPr>
          <a:lstStyle/>
          <a:p>
            <a:pPr defTabSz="914400"/>
            <a:r>
              <a:rPr lang="en-US" sz="2400"/>
              <a:t>UV-Vis spectra show that soybean wax absorbs much more strongly than corn and at slightly different wavelengths.</a:t>
            </a:r>
          </a:p>
        </p:txBody>
      </p:sp>
      <p:graphicFrame>
        <p:nvGraphicFramePr>
          <p:cNvPr id="14434" name="Object 98"/>
          <p:cNvGraphicFramePr>
            <a:graphicFrameLocks noChangeAspect="1"/>
          </p:cNvGraphicFramePr>
          <p:nvPr/>
        </p:nvGraphicFramePr>
        <p:xfrm>
          <a:off x="24650700" y="4086225"/>
          <a:ext cx="5849938" cy="4157663"/>
        </p:xfrm>
        <a:graphic>
          <a:graphicData uri="http://schemas.openxmlformats.org/presentationml/2006/ole">
            <p:oleObj spid="_x0000_s14434" name="Chart" r:id="rId15" imgW="4381548" imgH="3114889" progId="Excel.Chart.8">
              <p:embed/>
            </p:oleObj>
          </a:graphicData>
        </a:graphic>
      </p:graphicFrame>
      <p:graphicFrame>
        <p:nvGraphicFramePr>
          <p:cNvPr id="14474" name="Group 138"/>
          <p:cNvGraphicFramePr>
            <a:graphicFrameLocks noGrp="1"/>
          </p:cNvGraphicFramePr>
          <p:nvPr/>
        </p:nvGraphicFramePr>
        <p:xfrm>
          <a:off x="18162588" y="16817975"/>
          <a:ext cx="4876800" cy="3409950"/>
        </p:xfrm>
        <a:graphic>
          <a:graphicData uri="http://schemas.openxmlformats.org/drawingml/2006/table">
            <a:tbl>
              <a:tblPr/>
              <a:tblGrid>
                <a:gridCol w="1897062"/>
                <a:gridCol w="1485900"/>
                <a:gridCol w="1493838"/>
              </a:tblGrid>
              <a:tr h="666750">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Sample</a:t>
                      </a:r>
                      <a:endParaRPr kumimoji="0" lang="en-US" sz="2000" b="0" i="0" u="none" strike="noStrike" cap="none" normalizeH="0" baseline="0" smtClean="0">
                        <a:ln>
                          <a:noFill/>
                        </a:ln>
                        <a:solidFill>
                          <a:schemeClr val="tx1"/>
                        </a:solidFill>
                        <a:effectLst/>
                        <a:latin typeface="Calibri" pitchFamily="34" charset="0"/>
                      </a:endParaRP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k (hr </a:t>
                      </a:r>
                      <a:r>
                        <a:rPr kumimoji="0" lang="en-US" sz="2000" b="1" i="0" u="none" strike="noStrike" cap="none" normalizeH="0" baseline="30000" smtClean="0">
                          <a:ln>
                            <a:noFill/>
                          </a:ln>
                          <a:solidFill>
                            <a:schemeClr val="tx1"/>
                          </a:solidFill>
                          <a:effectLst/>
                          <a:latin typeface="Calibri" pitchFamily="34" charset="0"/>
                          <a:cs typeface="Arial" charset="0"/>
                        </a:rPr>
                        <a:t>-1</a:t>
                      </a:r>
                      <a:r>
                        <a:rPr kumimoji="0" lang="en-US" sz="2000" b="1" i="0" u="none" strike="noStrike" cap="none" normalizeH="0" baseline="0" smtClean="0">
                          <a:ln>
                            <a:noFill/>
                          </a:ln>
                          <a:solidFill>
                            <a:schemeClr val="tx1"/>
                          </a:solidFill>
                          <a:effectLst/>
                          <a:latin typeface="Calibri" pitchFamily="34" charset="0"/>
                          <a:cs typeface="Arial" charset="0"/>
                        </a:rPr>
                        <a:t>)</a:t>
                      </a:r>
                      <a:endParaRPr kumimoji="0" lang="en-US" sz="2000" b="0" i="0" u="none" strike="noStrike" cap="none" normalizeH="0" baseline="0" smtClean="0">
                        <a:ln>
                          <a:noFill/>
                        </a:ln>
                        <a:solidFill>
                          <a:schemeClr val="tx1"/>
                        </a:solidFill>
                        <a:effectLst/>
                        <a:latin typeface="Calibri" pitchFamily="34" charset="0"/>
                      </a:endParaRP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t</a:t>
                      </a:r>
                      <a:r>
                        <a:rPr kumimoji="0" lang="en-US" sz="2000" b="1" i="0" u="none" strike="noStrike" cap="none" normalizeH="0" baseline="-25000" smtClean="0">
                          <a:ln>
                            <a:noFill/>
                          </a:ln>
                          <a:solidFill>
                            <a:schemeClr val="tx1"/>
                          </a:solidFill>
                          <a:effectLst/>
                          <a:latin typeface="Calibri" pitchFamily="34" charset="0"/>
                          <a:cs typeface="Arial" charset="0"/>
                        </a:rPr>
                        <a:t>½</a:t>
                      </a:r>
                      <a:r>
                        <a:rPr kumimoji="0" lang="en-US" sz="2000" b="1" i="0" u="none" strike="noStrike" cap="none" normalizeH="0" baseline="0" smtClean="0">
                          <a:ln>
                            <a:noFill/>
                          </a:ln>
                          <a:solidFill>
                            <a:schemeClr val="tx1"/>
                          </a:solidFill>
                          <a:effectLst/>
                          <a:latin typeface="Calibri" pitchFamily="34" charset="0"/>
                          <a:cs typeface="Arial" charset="0"/>
                        </a:rPr>
                        <a:t> (hr)</a:t>
                      </a:r>
                      <a:endParaRPr kumimoji="0" lang="en-US" sz="2000" b="0" i="0" u="none" strike="noStrike" cap="none" normalizeH="0" baseline="0" smtClean="0">
                        <a:ln>
                          <a:noFill/>
                        </a:ln>
                        <a:solidFill>
                          <a:schemeClr val="tx1"/>
                        </a:solidFill>
                        <a:effectLst/>
                        <a:latin typeface="Calibri" pitchFamily="34" charset="0"/>
                      </a:endParaRP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r>
              <a:tr h="625475">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Irradiation 1, Wax 1</a:t>
                      </a:r>
                      <a:endParaRPr kumimoji="0" lang="en-US" sz="2000" b="0" i="0" u="none" strike="noStrike" cap="none" normalizeH="0" baseline="0" smtClean="0">
                        <a:ln>
                          <a:noFill/>
                        </a:ln>
                        <a:solidFill>
                          <a:schemeClr val="tx1"/>
                        </a:solidFill>
                        <a:effectLst/>
                        <a:latin typeface="Calibri" pitchFamily="34" charset="0"/>
                      </a:endParaRP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0.0450</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15.4</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r>
              <a:tr h="625475">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Irradiation 2, Wax 1</a:t>
                      </a:r>
                      <a:endParaRPr kumimoji="0" lang="en-US" sz="2000" b="0" i="0" u="none" strike="noStrike" cap="none" normalizeH="0" baseline="0" smtClean="0">
                        <a:ln>
                          <a:noFill/>
                        </a:ln>
                        <a:solidFill>
                          <a:schemeClr val="tx1"/>
                        </a:solidFill>
                        <a:effectLst/>
                        <a:latin typeface="Calibri" pitchFamily="34" charset="0"/>
                      </a:endParaRP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0.0481</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14.4</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r>
              <a:tr h="625475">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Irradiation 3, Wax 1</a:t>
                      </a:r>
                      <a:endParaRPr kumimoji="0" lang="en-US" sz="2000" b="0" i="0" u="none" strike="noStrike" cap="none" normalizeH="0" baseline="0" smtClean="0">
                        <a:ln>
                          <a:noFill/>
                        </a:ln>
                        <a:solidFill>
                          <a:schemeClr val="tx1"/>
                        </a:solidFill>
                        <a:effectLst/>
                        <a:latin typeface="Calibri" pitchFamily="34" charset="0"/>
                      </a:endParaRP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0.0819</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8.46</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r>
              <a:tr h="625475">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Irradiation 1, Wax 2</a:t>
                      </a:r>
                      <a:endParaRPr kumimoji="0" lang="en-US" sz="2000" b="0" i="0" u="none" strike="noStrike" cap="none" normalizeH="0" baseline="0" smtClean="0">
                        <a:ln>
                          <a:noFill/>
                        </a:ln>
                        <a:solidFill>
                          <a:schemeClr val="tx1"/>
                        </a:solidFill>
                        <a:effectLst/>
                        <a:latin typeface="Calibri" pitchFamily="34" charset="0"/>
                      </a:endParaRP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0.0156</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44.43</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graphicFrame>
        <p:nvGraphicFramePr>
          <p:cNvPr id="14475" name="Object 139"/>
          <p:cNvGraphicFramePr>
            <a:graphicFrameLocks noChangeAspect="1"/>
          </p:cNvGraphicFramePr>
          <p:nvPr/>
        </p:nvGraphicFramePr>
        <p:xfrm>
          <a:off x="11661775" y="16708438"/>
          <a:ext cx="5486400" cy="3551237"/>
        </p:xfrm>
        <a:graphic>
          <a:graphicData uri="http://schemas.openxmlformats.org/presentationml/2006/ole">
            <p:oleObj spid="_x0000_s14475" name="Chart" r:id="rId16" imgW="4191024" imgH="2714839" progId="Excel.Chart.8">
              <p:embed/>
            </p:oleObj>
          </a:graphicData>
        </a:graphic>
      </p:graphicFrame>
      <p:graphicFrame>
        <p:nvGraphicFramePr>
          <p:cNvPr id="14505" name="Object 169"/>
          <p:cNvGraphicFramePr>
            <a:graphicFrameLocks noChangeAspect="1"/>
          </p:cNvGraphicFramePr>
          <p:nvPr/>
        </p:nvGraphicFramePr>
        <p:xfrm>
          <a:off x="11018838" y="23310850"/>
          <a:ext cx="5338762" cy="3379788"/>
        </p:xfrm>
        <a:graphic>
          <a:graphicData uri="http://schemas.openxmlformats.org/presentationml/2006/ole">
            <p:oleObj spid="_x0000_s14505" name="Chart" r:id="rId17" imgW="4257532" imgH="2695337" progId="Excel.Chart.8">
              <p:embed/>
            </p:oleObj>
          </a:graphicData>
        </a:graphic>
      </p:graphicFrame>
      <p:sp>
        <p:nvSpPr>
          <p:cNvPr id="14353" name="TextBox 53"/>
          <p:cNvSpPr txBox="1">
            <a:spLocks noChangeArrowheads="1"/>
          </p:cNvSpPr>
          <p:nvPr/>
        </p:nvSpPr>
        <p:spPr bwMode="auto">
          <a:xfrm>
            <a:off x="12293600" y="18288000"/>
            <a:ext cx="2273300" cy="915988"/>
          </a:xfrm>
          <a:prstGeom prst="rect">
            <a:avLst/>
          </a:prstGeom>
          <a:noFill/>
          <a:ln w="9525">
            <a:noFill/>
            <a:miter lim="800000"/>
            <a:headEnd/>
            <a:tailEnd/>
          </a:ln>
        </p:spPr>
        <p:txBody>
          <a:bodyPr>
            <a:spAutoFit/>
          </a:bodyPr>
          <a:lstStyle/>
          <a:p>
            <a:pPr algn="ctr"/>
            <a:r>
              <a:rPr lang="en-US" sz="1800" i="1"/>
              <a:t>k</a:t>
            </a:r>
            <a:r>
              <a:rPr lang="en-US" sz="1800"/>
              <a:t>=0.0450 hr</a:t>
            </a:r>
            <a:r>
              <a:rPr lang="en-US" sz="1800" baseline="30000"/>
              <a:t>-1</a:t>
            </a:r>
          </a:p>
          <a:p>
            <a:pPr algn="ctr"/>
            <a:r>
              <a:rPr lang="en-US" sz="1800"/>
              <a:t>r</a:t>
            </a:r>
            <a:r>
              <a:rPr lang="en-US" sz="1800" baseline="30000"/>
              <a:t>2</a:t>
            </a:r>
            <a:r>
              <a:rPr lang="en-US" sz="1800"/>
              <a:t>=0.954</a:t>
            </a:r>
          </a:p>
          <a:p>
            <a:pPr algn="ctr"/>
            <a:r>
              <a:rPr lang="el-GR" sz="1800"/>
              <a:t>σ</a:t>
            </a:r>
            <a:r>
              <a:rPr lang="en-US" sz="1800" baseline="-25000"/>
              <a:t>m</a:t>
            </a:r>
            <a:r>
              <a:rPr lang="en-US" sz="1800"/>
              <a:t>= 0.0297</a:t>
            </a:r>
            <a:endParaRPr lang="en-US" sz="1800" baseline="-25000"/>
          </a:p>
        </p:txBody>
      </p:sp>
      <p:sp>
        <p:nvSpPr>
          <p:cNvPr id="14477" name="Text Box 141"/>
          <p:cNvSpPr txBox="1">
            <a:spLocks noChangeArrowheads="1"/>
          </p:cNvSpPr>
          <p:nvPr/>
        </p:nvSpPr>
        <p:spPr bwMode="auto">
          <a:xfrm>
            <a:off x="11026775" y="20408900"/>
            <a:ext cx="12747625" cy="1552575"/>
          </a:xfrm>
          <a:prstGeom prst="rect">
            <a:avLst/>
          </a:prstGeom>
          <a:noFill/>
          <a:ln w="9525">
            <a:noFill/>
            <a:miter lim="800000"/>
            <a:headEnd/>
            <a:tailEnd/>
          </a:ln>
          <a:effectLst/>
        </p:spPr>
        <p:txBody>
          <a:bodyPr>
            <a:spAutoFit/>
          </a:bodyPr>
          <a:lstStyle/>
          <a:p>
            <a:pPr marL="117475" indent="-117475" defTabSz="914400">
              <a:buFontTx/>
              <a:buChar char="•"/>
            </a:pPr>
            <a:r>
              <a:rPr lang="en-US" sz="2400"/>
              <a:t>The half-lives of imazethapyr degradation decrease upon successive irradiation of the same waxes, suggesting that the wax may be changing upon irradiation. </a:t>
            </a:r>
          </a:p>
          <a:p>
            <a:pPr marL="117475" indent="-117475" defTabSz="914400">
              <a:buFontTx/>
              <a:buChar char="•"/>
            </a:pPr>
            <a:r>
              <a:rPr lang="en-US" sz="2400"/>
              <a:t>The half-life of imazethapyr degradation on Wax 2 is much different than the half-lives on Wax 1 giving preliminary results that growing conditions may be an important factor.</a:t>
            </a:r>
          </a:p>
        </p:txBody>
      </p:sp>
      <p:graphicFrame>
        <p:nvGraphicFramePr>
          <p:cNvPr id="14507" name="Group 171"/>
          <p:cNvGraphicFramePr>
            <a:graphicFrameLocks noGrp="1"/>
          </p:cNvGraphicFramePr>
          <p:nvPr/>
        </p:nvGraphicFramePr>
        <p:xfrm>
          <a:off x="17248188" y="23250525"/>
          <a:ext cx="6148387" cy="1909763"/>
        </p:xfrm>
        <a:graphic>
          <a:graphicData uri="http://schemas.openxmlformats.org/drawingml/2006/table">
            <a:tbl>
              <a:tblPr/>
              <a:tblGrid>
                <a:gridCol w="2392362"/>
                <a:gridCol w="1873250"/>
                <a:gridCol w="1882775"/>
              </a:tblGrid>
              <a:tr h="658813">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Sample</a:t>
                      </a:r>
                      <a:endParaRPr kumimoji="0" lang="en-US" sz="2000" b="0" i="0" u="none" strike="noStrike" cap="none" normalizeH="0" baseline="0" smtClean="0">
                        <a:ln>
                          <a:noFill/>
                        </a:ln>
                        <a:solidFill>
                          <a:schemeClr val="tx1"/>
                        </a:solidFill>
                        <a:effectLst/>
                        <a:latin typeface="Calibri" pitchFamily="34" charset="0"/>
                      </a:endParaRP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k (hr </a:t>
                      </a:r>
                      <a:r>
                        <a:rPr kumimoji="0" lang="en-US" sz="2000" b="1" i="0" u="none" strike="noStrike" cap="none" normalizeH="0" baseline="30000" smtClean="0">
                          <a:ln>
                            <a:noFill/>
                          </a:ln>
                          <a:solidFill>
                            <a:schemeClr val="tx1"/>
                          </a:solidFill>
                          <a:effectLst/>
                          <a:latin typeface="Calibri" pitchFamily="34" charset="0"/>
                          <a:cs typeface="Arial" charset="0"/>
                        </a:rPr>
                        <a:t>-1</a:t>
                      </a:r>
                      <a:r>
                        <a:rPr kumimoji="0" lang="en-US" sz="2000" b="1" i="0" u="none" strike="noStrike" cap="none" normalizeH="0" baseline="0" smtClean="0">
                          <a:ln>
                            <a:noFill/>
                          </a:ln>
                          <a:solidFill>
                            <a:schemeClr val="tx1"/>
                          </a:solidFill>
                          <a:effectLst/>
                          <a:latin typeface="Calibri" pitchFamily="34" charset="0"/>
                          <a:cs typeface="Arial" charset="0"/>
                        </a:rPr>
                        <a:t>)</a:t>
                      </a:r>
                      <a:endParaRPr kumimoji="0" lang="en-US" sz="2000" b="0" i="0" u="none" strike="noStrike" cap="none" normalizeH="0" baseline="0" smtClean="0">
                        <a:ln>
                          <a:noFill/>
                        </a:ln>
                        <a:solidFill>
                          <a:schemeClr val="tx1"/>
                        </a:solidFill>
                        <a:effectLst/>
                        <a:latin typeface="Calibri" pitchFamily="34" charset="0"/>
                      </a:endParaRP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t</a:t>
                      </a:r>
                      <a:r>
                        <a:rPr kumimoji="0" lang="en-US" sz="2000" b="1" i="0" u="none" strike="noStrike" cap="none" normalizeH="0" baseline="-25000" smtClean="0">
                          <a:ln>
                            <a:noFill/>
                          </a:ln>
                          <a:solidFill>
                            <a:schemeClr val="tx1"/>
                          </a:solidFill>
                          <a:effectLst/>
                          <a:latin typeface="Calibri" pitchFamily="34" charset="0"/>
                          <a:cs typeface="Arial" charset="0"/>
                        </a:rPr>
                        <a:t>½</a:t>
                      </a:r>
                      <a:r>
                        <a:rPr kumimoji="0" lang="en-US" sz="2000" b="1" i="0" u="none" strike="noStrike" cap="none" normalizeH="0" baseline="0" smtClean="0">
                          <a:ln>
                            <a:noFill/>
                          </a:ln>
                          <a:solidFill>
                            <a:schemeClr val="tx1"/>
                          </a:solidFill>
                          <a:effectLst/>
                          <a:latin typeface="Calibri" pitchFamily="34" charset="0"/>
                          <a:cs typeface="Arial" charset="0"/>
                        </a:rPr>
                        <a:t> (hr)</a:t>
                      </a:r>
                      <a:endParaRPr kumimoji="0" lang="en-US" sz="2000" b="0" i="0" u="none" strike="noStrike" cap="none" normalizeH="0" baseline="0" smtClean="0">
                        <a:ln>
                          <a:noFill/>
                        </a:ln>
                        <a:solidFill>
                          <a:schemeClr val="tx1"/>
                        </a:solidFill>
                        <a:effectLst/>
                        <a:latin typeface="Calibri" pitchFamily="34" charset="0"/>
                      </a:endParaRP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r>
              <a:tr h="625475">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Irradiation 1, Wax 1</a:t>
                      </a:r>
                      <a:endParaRPr kumimoji="0" lang="en-US" sz="2000" b="0" i="0" u="none" strike="noStrike" cap="none" normalizeH="0" baseline="0" smtClean="0">
                        <a:ln>
                          <a:noFill/>
                        </a:ln>
                        <a:solidFill>
                          <a:schemeClr val="tx1"/>
                        </a:solidFill>
                        <a:effectLst/>
                        <a:latin typeface="Calibri" pitchFamily="34" charset="0"/>
                      </a:endParaRP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0.0254</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27.29</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r>
              <a:tr h="625475">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Irradiation 2, Wax 1</a:t>
                      </a:r>
                      <a:endParaRPr kumimoji="0" lang="en-US" sz="2000" b="0" i="0" u="none" strike="noStrike" cap="none" normalizeH="0" baseline="0" smtClean="0">
                        <a:ln>
                          <a:noFill/>
                        </a:ln>
                        <a:solidFill>
                          <a:schemeClr val="tx1"/>
                        </a:solidFill>
                        <a:effectLst/>
                        <a:latin typeface="Calibri" pitchFamily="34" charset="0"/>
                      </a:endParaRP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0.0341</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20.33</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
        <p:nvSpPr>
          <p:cNvPr id="14355" name="TextBox 57"/>
          <p:cNvSpPr txBox="1">
            <a:spLocks noChangeArrowheads="1"/>
          </p:cNvSpPr>
          <p:nvPr/>
        </p:nvSpPr>
        <p:spPr bwMode="auto">
          <a:xfrm>
            <a:off x="11966575" y="24793575"/>
            <a:ext cx="1798638" cy="915988"/>
          </a:xfrm>
          <a:prstGeom prst="rect">
            <a:avLst/>
          </a:prstGeom>
          <a:noFill/>
          <a:ln w="9525">
            <a:noFill/>
            <a:miter lim="800000"/>
            <a:headEnd/>
            <a:tailEnd/>
          </a:ln>
        </p:spPr>
        <p:txBody>
          <a:bodyPr>
            <a:spAutoFit/>
          </a:bodyPr>
          <a:lstStyle/>
          <a:p>
            <a:r>
              <a:rPr lang="en-US" sz="1800" i="1"/>
              <a:t>k</a:t>
            </a:r>
            <a:r>
              <a:rPr lang="en-US" sz="1800"/>
              <a:t>= 0.0341 hr</a:t>
            </a:r>
            <a:r>
              <a:rPr lang="en-US" sz="1800" baseline="30000"/>
              <a:t>-1 </a:t>
            </a:r>
            <a:endParaRPr lang="en-US" sz="1800"/>
          </a:p>
          <a:p>
            <a:r>
              <a:rPr lang="en-US" sz="1800"/>
              <a:t>r</a:t>
            </a:r>
            <a:r>
              <a:rPr lang="en-US" sz="1800" baseline="30000"/>
              <a:t>2</a:t>
            </a:r>
            <a:r>
              <a:rPr lang="en-US" sz="1800"/>
              <a:t>= 0.769</a:t>
            </a:r>
          </a:p>
          <a:p>
            <a:r>
              <a:rPr lang="en-US" sz="1800"/>
              <a:t>σ</a:t>
            </a:r>
            <a:r>
              <a:rPr lang="en-US" sz="1800" baseline="-25000"/>
              <a:t>m </a:t>
            </a:r>
            <a:r>
              <a:rPr lang="en-US" sz="1800"/>
              <a:t>= 0.0127</a:t>
            </a:r>
            <a:endParaRPr lang="en-US" sz="1800" baseline="-25000"/>
          </a:p>
        </p:txBody>
      </p:sp>
      <p:sp>
        <p:nvSpPr>
          <p:cNvPr id="14509" name="Text Box 173"/>
          <p:cNvSpPr txBox="1">
            <a:spLocks noChangeArrowheads="1"/>
          </p:cNvSpPr>
          <p:nvPr/>
        </p:nvSpPr>
        <p:spPr bwMode="auto">
          <a:xfrm>
            <a:off x="16598900" y="25168225"/>
            <a:ext cx="7559675" cy="1917700"/>
          </a:xfrm>
          <a:prstGeom prst="rect">
            <a:avLst/>
          </a:prstGeom>
          <a:noFill/>
          <a:ln w="9525">
            <a:noFill/>
            <a:miter lim="800000"/>
            <a:headEnd/>
            <a:tailEnd/>
          </a:ln>
          <a:effectLst/>
        </p:spPr>
        <p:txBody>
          <a:bodyPr>
            <a:spAutoFit/>
          </a:bodyPr>
          <a:lstStyle/>
          <a:p>
            <a:pPr marL="117475" indent="-117475" defTabSz="914400">
              <a:buFontTx/>
              <a:buChar char="•"/>
            </a:pPr>
            <a:r>
              <a:rPr lang="en-US" sz="2400"/>
              <a:t> Degradation of imazethapyr on soybean wax is slower than on corn wax. This may be due to the strong absorption of soybean wax at 340 nm. </a:t>
            </a:r>
          </a:p>
          <a:p>
            <a:pPr marL="117475" indent="-117475" defTabSz="914400">
              <a:buFontTx/>
              <a:buChar char="•"/>
            </a:pPr>
            <a:r>
              <a:rPr lang="en-US" sz="2400"/>
              <a:t>The half-lives of degradation also decrease upon successive irradiation of the waxes. </a:t>
            </a:r>
          </a:p>
        </p:txBody>
      </p:sp>
      <p:graphicFrame>
        <p:nvGraphicFramePr>
          <p:cNvPr id="14563" name="Group 227"/>
          <p:cNvGraphicFramePr>
            <a:graphicFrameLocks noGrp="1"/>
          </p:cNvGraphicFramePr>
          <p:nvPr/>
        </p:nvGraphicFramePr>
        <p:xfrm>
          <a:off x="31191200" y="4178300"/>
          <a:ext cx="4337050" cy="3975100"/>
        </p:xfrm>
        <a:graphic>
          <a:graphicData uri="http://schemas.openxmlformats.org/drawingml/2006/table">
            <a:tbl>
              <a:tblPr/>
              <a:tblGrid>
                <a:gridCol w="1931988"/>
                <a:gridCol w="1230312"/>
                <a:gridCol w="1174750"/>
              </a:tblGrid>
              <a:tr h="666750">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Sample</a:t>
                      </a:r>
                      <a:endParaRPr kumimoji="0" lang="en-US" sz="2000" b="0" i="0" u="none" strike="noStrike" cap="none" normalizeH="0" baseline="0" smtClean="0">
                        <a:ln>
                          <a:noFill/>
                        </a:ln>
                        <a:solidFill>
                          <a:schemeClr val="tx1"/>
                        </a:solidFill>
                        <a:effectLst/>
                        <a:latin typeface="Calibri" pitchFamily="34" charset="0"/>
                      </a:endParaRP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k (hr </a:t>
                      </a:r>
                      <a:r>
                        <a:rPr kumimoji="0" lang="en-US" sz="2000" b="1" i="0" u="none" strike="noStrike" cap="none" normalizeH="0" baseline="30000" smtClean="0">
                          <a:ln>
                            <a:noFill/>
                          </a:ln>
                          <a:solidFill>
                            <a:schemeClr val="tx1"/>
                          </a:solidFill>
                          <a:effectLst/>
                          <a:latin typeface="Calibri" pitchFamily="34" charset="0"/>
                          <a:cs typeface="Arial" charset="0"/>
                        </a:rPr>
                        <a:t>-1</a:t>
                      </a:r>
                      <a:r>
                        <a:rPr kumimoji="0" lang="en-US" sz="2000" b="1" i="0" u="none" strike="noStrike" cap="none" normalizeH="0" baseline="0" smtClean="0">
                          <a:ln>
                            <a:noFill/>
                          </a:ln>
                          <a:solidFill>
                            <a:schemeClr val="tx1"/>
                          </a:solidFill>
                          <a:effectLst/>
                          <a:latin typeface="Calibri" pitchFamily="34" charset="0"/>
                          <a:cs typeface="Arial" charset="0"/>
                        </a:rPr>
                        <a:t>)</a:t>
                      </a:r>
                      <a:endParaRPr kumimoji="0" lang="en-US" sz="2000" b="0" i="0" u="none" strike="noStrike" cap="none" normalizeH="0" baseline="0" smtClean="0">
                        <a:ln>
                          <a:noFill/>
                        </a:ln>
                        <a:solidFill>
                          <a:schemeClr val="tx1"/>
                        </a:solidFill>
                        <a:effectLst/>
                        <a:latin typeface="Calibri" pitchFamily="34" charset="0"/>
                      </a:endParaRP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t</a:t>
                      </a:r>
                      <a:r>
                        <a:rPr kumimoji="0" lang="en-US" sz="2000" b="1" i="0" u="none" strike="noStrike" cap="none" normalizeH="0" baseline="-25000" smtClean="0">
                          <a:ln>
                            <a:noFill/>
                          </a:ln>
                          <a:solidFill>
                            <a:schemeClr val="tx1"/>
                          </a:solidFill>
                          <a:effectLst/>
                          <a:latin typeface="Calibri" pitchFamily="34" charset="0"/>
                          <a:cs typeface="Arial" charset="0"/>
                        </a:rPr>
                        <a:t>½</a:t>
                      </a:r>
                      <a:r>
                        <a:rPr kumimoji="0" lang="en-US" sz="2000" b="1" i="0" u="none" strike="noStrike" cap="none" normalizeH="0" baseline="0" smtClean="0">
                          <a:ln>
                            <a:noFill/>
                          </a:ln>
                          <a:solidFill>
                            <a:schemeClr val="tx1"/>
                          </a:solidFill>
                          <a:effectLst/>
                          <a:latin typeface="Calibri" pitchFamily="34" charset="0"/>
                          <a:cs typeface="Arial" charset="0"/>
                        </a:rPr>
                        <a:t> (hr)</a:t>
                      </a:r>
                      <a:endParaRPr kumimoji="0" lang="en-US" sz="2000" b="0" i="0" u="none" strike="noStrike" cap="none" normalizeH="0" baseline="0" smtClean="0">
                        <a:ln>
                          <a:noFill/>
                        </a:ln>
                        <a:solidFill>
                          <a:schemeClr val="tx1"/>
                        </a:solidFill>
                        <a:effectLst/>
                        <a:latin typeface="Calibri" pitchFamily="34" charset="0"/>
                      </a:endParaRP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r>
              <a:tr h="625475">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Corn Wax 1, Irradiation 1</a:t>
                      </a:r>
                      <a:endParaRPr kumimoji="0" lang="en-US" sz="2000" b="0" i="0" u="none" strike="noStrike" cap="none" normalizeH="0" baseline="0" smtClean="0">
                        <a:ln>
                          <a:noFill/>
                        </a:ln>
                        <a:solidFill>
                          <a:schemeClr val="tx1"/>
                        </a:solidFill>
                        <a:effectLst/>
                        <a:latin typeface="Calibri" pitchFamily="34" charset="0"/>
                      </a:endParaRP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0.0450</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15.4</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r>
              <a:tr h="625475">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cs typeface="Arial" charset="0"/>
                        </a:rPr>
                        <a:t>Soybean Wax 1, Irradiation 1</a:t>
                      </a:r>
                      <a:endParaRPr kumimoji="0" lang="en-US" sz="2000" b="0" i="0" u="none" strike="noStrike" cap="none" normalizeH="0" baseline="0" smtClean="0">
                        <a:ln>
                          <a:noFill/>
                        </a:ln>
                        <a:solidFill>
                          <a:schemeClr val="tx1"/>
                        </a:solidFill>
                        <a:effectLst/>
                        <a:latin typeface="Calibri" pitchFamily="34" charset="0"/>
                      </a:endParaRP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0.0254</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27.29</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r>
              <a:tr h="625475">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rPr>
                        <a:t>Glass Control 1</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0.0560</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12.38</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r>
              <a:tr h="625475">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rPr>
                        <a:t>Glass Control 2</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0.0627</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11.05</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r>
              <a:tr h="625475">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1" i="0" u="none" strike="noStrike" cap="none" normalizeH="0" baseline="0" smtClean="0">
                          <a:ln>
                            <a:noFill/>
                          </a:ln>
                          <a:solidFill>
                            <a:schemeClr val="tx1"/>
                          </a:solidFill>
                          <a:effectLst/>
                          <a:latin typeface="Calibri" pitchFamily="34" charset="0"/>
                        </a:rPr>
                        <a:t>Aqueous Sample, 15 ppm</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0.2040</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762000" rtl="0" eaLnBrk="0" fontAlgn="b" latinLnBrk="0" hangingPunct="0">
                        <a:lnSpc>
                          <a:spcPct val="100000"/>
                        </a:lnSpc>
                        <a:spcBef>
                          <a:spcPct val="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3.40</a:t>
                      </a:r>
                    </a:p>
                  </a:txBody>
                  <a:tcPr marL="76197" marR="76197" marT="38098" marB="38098"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pic>
        <p:nvPicPr>
          <p:cNvPr id="14564" name="Picture 2"/>
          <p:cNvPicPr>
            <a:picLocks noChangeAspect="1" noChangeArrowheads="1"/>
          </p:cNvPicPr>
          <p:nvPr/>
        </p:nvPicPr>
        <p:blipFill>
          <a:blip r:embed="rId18"/>
          <a:srcRect l="20625" t="10484" b="51613"/>
          <a:stretch>
            <a:fillRect/>
          </a:stretch>
        </p:blipFill>
        <p:spPr bwMode="auto">
          <a:xfrm>
            <a:off x="24915813" y="12252325"/>
            <a:ext cx="10558462" cy="3906838"/>
          </a:xfrm>
          <a:prstGeom prst="rect">
            <a:avLst/>
          </a:prstGeom>
          <a:noFill/>
          <a:ln w="9525">
            <a:noFill/>
            <a:miter lim="800000"/>
            <a:headEnd/>
            <a:tailEnd/>
          </a:ln>
        </p:spPr>
      </p:pic>
      <p:sp>
        <p:nvSpPr>
          <p:cNvPr id="14565" name="Text Box 229"/>
          <p:cNvSpPr txBox="1">
            <a:spLocks noChangeArrowheads="1"/>
          </p:cNvSpPr>
          <p:nvPr/>
        </p:nvSpPr>
        <p:spPr bwMode="auto">
          <a:xfrm>
            <a:off x="24855488" y="16256000"/>
            <a:ext cx="11041062" cy="1552575"/>
          </a:xfrm>
          <a:prstGeom prst="rect">
            <a:avLst/>
          </a:prstGeom>
          <a:noFill/>
          <a:ln w="9525">
            <a:noFill/>
            <a:miter lim="800000"/>
            <a:headEnd/>
            <a:tailEnd/>
          </a:ln>
          <a:effectLst/>
        </p:spPr>
        <p:txBody>
          <a:bodyPr>
            <a:spAutoFit/>
          </a:bodyPr>
          <a:lstStyle/>
          <a:p>
            <a:pPr defTabSz="914400"/>
            <a:r>
              <a:rPr lang="en-US" sz="2400"/>
              <a:t>Chromatograms of irradiated corn/imazethapyr samples (black) show different degradation products than chromatograms of irradiated aqueous imazethapyr samples (red), suggesting that the mechanism of degradation may be different. Remaining imazethaypr is the peak at ~2.26 min in each chromatogram.</a:t>
            </a:r>
          </a:p>
        </p:txBody>
      </p:sp>
      <p:sp>
        <p:nvSpPr>
          <p:cNvPr id="14566" name="Text Box 230"/>
          <p:cNvSpPr txBox="1">
            <a:spLocks noChangeArrowheads="1"/>
          </p:cNvSpPr>
          <p:nvPr/>
        </p:nvSpPr>
        <p:spPr bwMode="auto">
          <a:xfrm>
            <a:off x="24715788" y="8664575"/>
            <a:ext cx="11041062" cy="3013075"/>
          </a:xfrm>
          <a:prstGeom prst="rect">
            <a:avLst/>
          </a:prstGeom>
          <a:noFill/>
          <a:ln w="9525">
            <a:noFill/>
            <a:miter lim="800000"/>
            <a:headEnd/>
            <a:tailEnd/>
          </a:ln>
          <a:effectLst/>
        </p:spPr>
        <p:txBody>
          <a:bodyPr>
            <a:spAutoFit/>
          </a:bodyPr>
          <a:lstStyle/>
          <a:p>
            <a:pPr defTabSz="914400"/>
            <a:r>
              <a:rPr lang="en-US" sz="2400"/>
              <a:t>The degradation half-life of imazethapyr plated on glass (no wax) was 11.7 </a:t>
            </a:r>
            <a:r>
              <a:rPr lang="en-US" sz="2400">
                <a:cs typeface="Arial" charset="0"/>
              </a:rPr>
              <a:t>± 0.9 hr, faster than the degradation half-lives of imazethapyr plated on both corn and soybeans. Therefore, the wax appears to play a role in the degradation causing the rate to be slowed dramatically. This may be due to light absorption by the wax effectively removing some light from interacting with imazethapyr. </a:t>
            </a:r>
          </a:p>
          <a:p>
            <a:pPr defTabSz="914400"/>
            <a:endParaRPr lang="en-US" sz="2400">
              <a:cs typeface="Arial" charset="0"/>
            </a:endParaRPr>
          </a:p>
          <a:p>
            <a:pPr defTabSz="914400"/>
            <a:r>
              <a:rPr lang="en-US" sz="2400">
                <a:cs typeface="Arial" charset="0"/>
              </a:rPr>
              <a:t>As illustrated by the graph, imazethapyr dissolved in pH 7 phosphate buffer degrades much more quickly than imazethpyr on the plates or waxes.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1422</TotalTime>
  <Words>1088</Words>
  <Application>Microsoft Office PowerPoint</Application>
  <PresentationFormat>Custom</PresentationFormat>
  <Paragraphs>108</Paragraphs>
  <Slides>1</Slides>
  <Notes>1</Notes>
  <HiddenSlides>0</HiddenSlides>
  <MMClips>0</MMClips>
  <ScaleCrop>false</ScaleCrop>
  <HeadingPairs>
    <vt:vector size="8" baseType="variant">
      <vt:variant>
        <vt:lpstr>Fonts Used</vt:lpstr>
      </vt:variant>
      <vt:variant>
        <vt:i4>2</vt:i4>
      </vt:variant>
      <vt:variant>
        <vt:lpstr>Design Template</vt:lpstr>
      </vt:variant>
      <vt:variant>
        <vt:i4>1</vt:i4>
      </vt:variant>
      <vt:variant>
        <vt:lpstr>Embedded OLE Servers</vt:lpstr>
      </vt:variant>
      <vt:variant>
        <vt:i4>1</vt:i4>
      </vt:variant>
      <vt:variant>
        <vt:lpstr>Slide Titles</vt:lpstr>
      </vt:variant>
      <vt:variant>
        <vt:i4>1</vt:i4>
      </vt:variant>
    </vt:vector>
  </HeadingPairs>
  <TitlesOfParts>
    <vt:vector size="5" baseType="lpstr">
      <vt:lpstr>Arial</vt:lpstr>
      <vt:lpstr>Calibri</vt:lpstr>
      <vt:lpstr>Office Theme</vt:lpstr>
      <vt:lpstr>Microsoft Office Excel Chart</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SPENCER BONNERUP</dc:creator>
  <cp:lastModifiedBy>Gustavus</cp:lastModifiedBy>
  <cp:revision>93</cp:revision>
  <dcterms:created xsi:type="dcterms:W3CDTF">2009-08-06T13:30:36Z</dcterms:created>
  <dcterms:modified xsi:type="dcterms:W3CDTF">2009-08-25T19:28:11Z</dcterms:modified>
</cp:coreProperties>
</file>